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7" r:id="rId2"/>
  </p:sldMasterIdLst>
  <p:notesMasterIdLst>
    <p:notesMasterId r:id="rId25"/>
  </p:notesMasterIdLst>
  <p:sldIdLst>
    <p:sldId id="258" r:id="rId3"/>
    <p:sldId id="284" r:id="rId4"/>
    <p:sldId id="336" r:id="rId5"/>
    <p:sldId id="288" r:id="rId6"/>
    <p:sldId id="287" r:id="rId7"/>
    <p:sldId id="337" r:id="rId8"/>
    <p:sldId id="339" r:id="rId9"/>
    <p:sldId id="340" r:id="rId10"/>
    <p:sldId id="338" r:id="rId11"/>
    <p:sldId id="342" r:id="rId12"/>
    <p:sldId id="286" r:id="rId13"/>
    <p:sldId id="292" r:id="rId14"/>
    <p:sldId id="322" r:id="rId15"/>
    <p:sldId id="343" r:id="rId16"/>
    <p:sldId id="323" r:id="rId17"/>
    <p:sldId id="344" r:id="rId18"/>
    <p:sldId id="329" r:id="rId19"/>
    <p:sldId id="324" r:id="rId20"/>
    <p:sldId id="345" r:id="rId21"/>
    <p:sldId id="346" r:id="rId22"/>
    <p:sldId id="332" r:id="rId23"/>
    <p:sldId id="283"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BCEE"/>
    <a:srgbClr val="37BBED"/>
    <a:srgbClr val="585BA4"/>
    <a:srgbClr val="52CBCE"/>
    <a:srgbClr val="00BCE7"/>
    <a:srgbClr val="4C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00" autoAdjust="0"/>
    <p:restoredTop sz="94660"/>
  </p:normalViewPr>
  <p:slideViewPr>
    <p:cSldViewPr showGuides="1">
      <p:cViewPr varScale="1">
        <p:scale>
          <a:sx n="116" d="100"/>
          <a:sy n="116" d="100"/>
        </p:scale>
        <p:origin x="87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C8B39-ECFD-3E48-8E3B-9BD59A550C0C}" type="doc">
      <dgm:prSet loTypeId="urn:microsoft.com/office/officeart/2005/8/layout/lProcess2" loCatId="" qsTypeId="urn:microsoft.com/office/officeart/2005/8/quickstyle/3d9" qsCatId="3D" csTypeId="urn:microsoft.com/office/officeart/2005/8/colors/accent5_4" csCatId="accent5" phldr="1"/>
      <dgm:spPr/>
      <dgm:t>
        <a:bodyPr/>
        <a:lstStyle/>
        <a:p>
          <a:endParaRPr lang="zh-CN" altLang="en-US"/>
        </a:p>
      </dgm:t>
    </dgm:pt>
    <dgm:pt modelId="{D2AD654A-ACC0-E64F-898A-6D1D2011C1B6}">
      <dgm:prSet phldrT="[文本]" custT="1"/>
      <dgm:spPr/>
      <dgm:t>
        <a:bodyPr/>
        <a:lstStyle/>
        <a:p>
          <a:pPr>
            <a:buNone/>
          </a:pPr>
          <a:r>
            <a:rPr lang="en-US" altLang="zh-CN" sz="1200" b="1" dirty="0">
              <a:solidFill>
                <a:schemeClr val="tx1">
                  <a:lumMod val="50000"/>
                </a:schemeClr>
              </a:solidFill>
            </a:rPr>
            <a:t>No.1</a:t>
          </a:r>
        </a:p>
        <a:p>
          <a:pPr>
            <a:buNone/>
          </a:pPr>
          <a:r>
            <a:rPr lang="en-US" altLang="zh-CN" sz="1200" b="1" dirty="0">
              <a:solidFill>
                <a:schemeClr val="tx1">
                  <a:lumMod val="50000"/>
                </a:schemeClr>
              </a:solidFill>
            </a:rPr>
            <a:t>Auckland Region </a:t>
          </a:r>
          <a:endParaRPr lang="zh-CN" altLang="en-US" sz="1200" b="1" dirty="0">
            <a:solidFill>
              <a:schemeClr val="tx1">
                <a:lumMod val="50000"/>
              </a:schemeClr>
            </a:solidFill>
          </a:endParaRPr>
        </a:p>
      </dgm:t>
    </dgm:pt>
    <dgm:pt modelId="{8EE81DEB-7600-F342-B7FB-0F6361A408FA}" type="parTrans" cxnId="{67B0B660-0B11-C342-AAA3-556B0F3354FC}">
      <dgm:prSet/>
      <dgm:spPr/>
      <dgm:t>
        <a:bodyPr/>
        <a:lstStyle/>
        <a:p>
          <a:endParaRPr lang="zh-CN" altLang="en-US"/>
        </a:p>
      </dgm:t>
    </dgm:pt>
    <dgm:pt modelId="{DE9164C4-9985-BB4D-B3E3-FDEFC0E028BB}" type="sibTrans" cxnId="{67B0B660-0B11-C342-AAA3-556B0F3354FC}">
      <dgm:prSet/>
      <dgm:spPr/>
      <dgm:t>
        <a:bodyPr/>
        <a:lstStyle/>
        <a:p>
          <a:endParaRPr lang="zh-CN" altLang="en-US"/>
        </a:p>
      </dgm:t>
    </dgm:pt>
    <dgm:pt modelId="{02E849A7-D791-1E41-8283-8050E8BC7BFB}">
      <dgm:prSet phldrT="[文本]"/>
      <dgm:spPr/>
      <dgm:t>
        <a:bodyPr/>
        <a:lstStyle/>
        <a:p>
          <a:r>
            <a:rPr lang="en-US" altLang="zh-CN" dirty="0"/>
            <a:t>889</a:t>
          </a:r>
          <a:endParaRPr lang="zh-CN" altLang="en-US" dirty="0"/>
        </a:p>
      </dgm:t>
    </dgm:pt>
    <dgm:pt modelId="{F3C4DFAC-7F62-3042-B069-A1E2C4F003C7}" type="parTrans" cxnId="{880F16FA-B6B1-8644-80B2-DF5D5F60AB1C}">
      <dgm:prSet/>
      <dgm:spPr/>
      <dgm:t>
        <a:bodyPr/>
        <a:lstStyle/>
        <a:p>
          <a:endParaRPr lang="zh-CN" altLang="en-US"/>
        </a:p>
      </dgm:t>
    </dgm:pt>
    <dgm:pt modelId="{1FF8E28A-BAA7-A248-AF60-E57EE8E64E17}" type="sibTrans" cxnId="{880F16FA-B6B1-8644-80B2-DF5D5F60AB1C}">
      <dgm:prSet/>
      <dgm:spPr/>
      <dgm:t>
        <a:bodyPr/>
        <a:lstStyle/>
        <a:p>
          <a:endParaRPr lang="zh-CN" altLang="en-US"/>
        </a:p>
      </dgm:t>
    </dgm:pt>
    <dgm:pt modelId="{7680EEA2-7655-AB45-A74E-842D24520043}">
      <dgm:prSet phldrT="[文本]" custT="1"/>
      <dgm:spPr/>
      <dgm:t>
        <a:bodyPr/>
        <a:lstStyle/>
        <a:p>
          <a:r>
            <a:rPr lang="en-US" altLang="zh-CN" sz="1200" b="1" dirty="0">
              <a:solidFill>
                <a:schemeClr val="tx1">
                  <a:lumMod val="50000"/>
                </a:schemeClr>
              </a:solidFill>
            </a:rPr>
            <a:t>No.2</a:t>
          </a:r>
        </a:p>
        <a:p>
          <a:r>
            <a:rPr lang="en-US" altLang="zh-CN" sz="1200" b="1" dirty="0">
              <a:solidFill>
                <a:schemeClr val="tx1">
                  <a:lumMod val="50000"/>
                </a:schemeClr>
              </a:solidFill>
            </a:rPr>
            <a:t>Willington Region</a:t>
          </a:r>
          <a:endParaRPr lang="zh-CN" altLang="en-US" sz="1200" b="1" dirty="0">
            <a:solidFill>
              <a:schemeClr val="tx1">
                <a:lumMod val="50000"/>
              </a:schemeClr>
            </a:solidFill>
          </a:endParaRPr>
        </a:p>
      </dgm:t>
    </dgm:pt>
    <dgm:pt modelId="{FE6F855E-2C57-9B48-B4F0-BB8DC14B3361}" type="parTrans" cxnId="{75792337-60EB-854C-B3DB-CD792643BFC1}">
      <dgm:prSet/>
      <dgm:spPr/>
      <dgm:t>
        <a:bodyPr/>
        <a:lstStyle/>
        <a:p>
          <a:endParaRPr lang="zh-CN" altLang="en-US"/>
        </a:p>
      </dgm:t>
    </dgm:pt>
    <dgm:pt modelId="{CE9587E7-1A5B-7949-9411-C7A788950224}" type="sibTrans" cxnId="{75792337-60EB-854C-B3DB-CD792643BFC1}">
      <dgm:prSet/>
      <dgm:spPr/>
      <dgm:t>
        <a:bodyPr/>
        <a:lstStyle/>
        <a:p>
          <a:endParaRPr lang="zh-CN" altLang="en-US"/>
        </a:p>
      </dgm:t>
    </dgm:pt>
    <dgm:pt modelId="{E3F7D63C-D274-9346-9911-75874AA83A59}">
      <dgm:prSet phldrT="[文本]"/>
      <dgm:spPr/>
      <dgm:t>
        <a:bodyPr/>
        <a:lstStyle/>
        <a:p>
          <a:r>
            <a:rPr lang="en-US" altLang="zh-CN" dirty="0"/>
            <a:t>854</a:t>
          </a:r>
          <a:endParaRPr lang="zh-CN" altLang="en-US" dirty="0"/>
        </a:p>
      </dgm:t>
    </dgm:pt>
    <dgm:pt modelId="{A15A85EF-42EB-0540-906A-A4DE0A67E9AC}" type="parTrans" cxnId="{A1A69496-A7F4-1D47-87F4-958908C62CD0}">
      <dgm:prSet/>
      <dgm:spPr/>
      <dgm:t>
        <a:bodyPr/>
        <a:lstStyle/>
        <a:p>
          <a:endParaRPr lang="zh-CN" altLang="en-US"/>
        </a:p>
      </dgm:t>
    </dgm:pt>
    <dgm:pt modelId="{3F62FAEE-8108-964B-955B-7CD4EB2289FB}" type="sibTrans" cxnId="{A1A69496-A7F4-1D47-87F4-958908C62CD0}">
      <dgm:prSet/>
      <dgm:spPr/>
      <dgm:t>
        <a:bodyPr/>
        <a:lstStyle/>
        <a:p>
          <a:endParaRPr lang="zh-CN" altLang="en-US"/>
        </a:p>
      </dgm:t>
    </dgm:pt>
    <dgm:pt modelId="{C7AA2EF1-C96C-804D-B0BE-0E0CD5C0B062}">
      <dgm:prSet phldrT="[文本]"/>
      <dgm:spPr/>
      <dgm:t>
        <a:bodyPr/>
        <a:lstStyle/>
        <a:p>
          <a:r>
            <a:rPr lang="en-US" altLang="zh-CN" b="1" dirty="0">
              <a:solidFill>
                <a:schemeClr val="tx1">
                  <a:lumMod val="50000"/>
                </a:schemeClr>
              </a:solidFill>
            </a:rPr>
            <a:t>No.3</a:t>
          </a:r>
        </a:p>
        <a:p>
          <a:r>
            <a:rPr lang="en-US" altLang="zh-CN" b="1" dirty="0">
              <a:solidFill>
                <a:schemeClr val="tx1">
                  <a:lumMod val="50000"/>
                </a:schemeClr>
              </a:solidFill>
            </a:rPr>
            <a:t>Waikato Region</a:t>
          </a:r>
          <a:endParaRPr lang="zh-CN" altLang="en-US" b="1" dirty="0">
            <a:solidFill>
              <a:schemeClr val="tx1">
                <a:lumMod val="50000"/>
              </a:schemeClr>
            </a:solidFill>
          </a:endParaRPr>
        </a:p>
      </dgm:t>
    </dgm:pt>
    <dgm:pt modelId="{95D8A5F9-4EBE-BD4E-ABBA-B9CDAEBBCD9A}" type="parTrans" cxnId="{A750AEA5-7A24-014B-83B9-CF5F5E68C658}">
      <dgm:prSet/>
      <dgm:spPr/>
      <dgm:t>
        <a:bodyPr/>
        <a:lstStyle/>
        <a:p>
          <a:endParaRPr lang="zh-CN" altLang="en-US"/>
        </a:p>
      </dgm:t>
    </dgm:pt>
    <dgm:pt modelId="{E2EB3820-D51F-1B47-8A2C-D79BAB7D168A}" type="sibTrans" cxnId="{A750AEA5-7A24-014B-83B9-CF5F5E68C658}">
      <dgm:prSet/>
      <dgm:spPr/>
      <dgm:t>
        <a:bodyPr/>
        <a:lstStyle/>
        <a:p>
          <a:endParaRPr lang="zh-CN" altLang="en-US"/>
        </a:p>
      </dgm:t>
    </dgm:pt>
    <dgm:pt modelId="{2D94130E-538A-934E-8CC3-B21D0915362A}">
      <dgm:prSet phldrT="[文本]"/>
      <dgm:spPr/>
      <dgm:t>
        <a:bodyPr/>
        <a:lstStyle/>
        <a:p>
          <a:r>
            <a:rPr lang="en-US" altLang="zh-CN" dirty="0"/>
            <a:t>404</a:t>
          </a:r>
          <a:endParaRPr lang="zh-CN" altLang="en-US" dirty="0"/>
        </a:p>
      </dgm:t>
    </dgm:pt>
    <dgm:pt modelId="{383A4D54-5F6F-BE43-9E31-BB129FC9D786}" type="parTrans" cxnId="{64B79560-47F2-7C4D-BA54-00292F15B9BD}">
      <dgm:prSet/>
      <dgm:spPr/>
      <dgm:t>
        <a:bodyPr/>
        <a:lstStyle/>
        <a:p>
          <a:endParaRPr lang="zh-CN" altLang="en-US"/>
        </a:p>
      </dgm:t>
    </dgm:pt>
    <dgm:pt modelId="{B46894A4-B8F8-BE4C-ADB3-F506CD061A0D}" type="sibTrans" cxnId="{64B79560-47F2-7C4D-BA54-00292F15B9BD}">
      <dgm:prSet/>
      <dgm:spPr/>
      <dgm:t>
        <a:bodyPr/>
        <a:lstStyle/>
        <a:p>
          <a:endParaRPr lang="zh-CN" altLang="en-US"/>
        </a:p>
      </dgm:t>
    </dgm:pt>
    <dgm:pt modelId="{49D8A46F-11D9-1941-BCF0-643B3B06B025}" type="pres">
      <dgm:prSet presAssocID="{A24C8B39-ECFD-3E48-8E3B-9BD59A550C0C}" presName="theList" presStyleCnt="0">
        <dgm:presLayoutVars>
          <dgm:dir/>
          <dgm:animLvl val="lvl"/>
          <dgm:resizeHandles val="exact"/>
        </dgm:presLayoutVars>
      </dgm:prSet>
      <dgm:spPr/>
    </dgm:pt>
    <dgm:pt modelId="{1DA53681-FFFD-7E4B-9739-192285C5695A}" type="pres">
      <dgm:prSet presAssocID="{D2AD654A-ACC0-E64F-898A-6D1D2011C1B6}" presName="compNode" presStyleCnt="0"/>
      <dgm:spPr/>
    </dgm:pt>
    <dgm:pt modelId="{2BD35FB1-C8C2-7746-8275-0B2D7509200D}" type="pres">
      <dgm:prSet presAssocID="{D2AD654A-ACC0-E64F-898A-6D1D2011C1B6}" presName="aNode" presStyleLbl="bgShp" presStyleIdx="0" presStyleCnt="3" custScaleY="82366"/>
      <dgm:spPr/>
    </dgm:pt>
    <dgm:pt modelId="{FF7DBEDB-6B37-D44E-80ED-2BF2427048DF}" type="pres">
      <dgm:prSet presAssocID="{D2AD654A-ACC0-E64F-898A-6D1D2011C1B6}" presName="textNode" presStyleLbl="bgShp" presStyleIdx="0" presStyleCnt="3"/>
      <dgm:spPr/>
    </dgm:pt>
    <dgm:pt modelId="{0457284C-8B63-854A-8B29-2111B80EB401}" type="pres">
      <dgm:prSet presAssocID="{D2AD654A-ACC0-E64F-898A-6D1D2011C1B6}" presName="compChildNode" presStyleCnt="0"/>
      <dgm:spPr/>
    </dgm:pt>
    <dgm:pt modelId="{FAB5344F-6498-B44C-B02B-C768DCED2837}" type="pres">
      <dgm:prSet presAssocID="{D2AD654A-ACC0-E64F-898A-6D1D2011C1B6}" presName="theInnerList" presStyleCnt="0"/>
      <dgm:spPr/>
    </dgm:pt>
    <dgm:pt modelId="{F385A13E-04BD-CC4B-9C56-1683BEF20BD4}" type="pres">
      <dgm:prSet presAssocID="{02E849A7-D791-1E41-8283-8050E8BC7BFB}" presName="childNode" presStyleLbl="node1" presStyleIdx="0" presStyleCnt="3" custScaleY="73673" custLinFactNeighborX="3207" custLinFactNeighborY="5260">
        <dgm:presLayoutVars>
          <dgm:bulletEnabled val="1"/>
        </dgm:presLayoutVars>
      </dgm:prSet>
      <dgm:spPr/>
    </dgm:pt>
    <dgm:pt modelId="{83261CE1-100A-D445-91A2-374623AD80B0}" type="pres">
      <dgm:prSet presAssocID="{D2AD654A-ACC0-E64F-898A-6D1D2011C1B6}" presName="aSpace" presStyleCnt="0"/>
      <dgm:spPr/>
    </dgm:pt>
    <dgm:pt modelId="{00AD3864-DE11-EF42-9086-C995E79A9A4D}" type="pres">
      <dgm:prSet presAssocID="{7680EEA2-7655-AB45-A74E-842D24520043}" presName="compNode" presStyleCnt="0"/>
      <dgm:spPr/>
    </dgm:pt>
    <dgm:pt modelId="{8ED60F7A-6929-5448-B537-32D1C467F836}" type="pres">
      <dgm:prSet presAssocID="{7680EEA2-7655-AB45-A74E-842D24520043}" presName="aNode" presStyleLbl="bgShp" presStyleIdx="1" presStyleCnt="3" custScaleY="82366"/>
      <dgm:spPr/>
    </dgm:pt>
    <dgm:pt modelId="{27A7A506-3CFE-764E-A7EF-65023434CEB8}" type="pres">
      <dgm:prSet presAssocID="{7680EEA2-7655-AB45-A74E-842D24520043}" presName="textNode" presStyleLbl="bgShp" presStyleIdx="1" presStyleCnt="3"/>
      <dgm:spPr/>
    </dgm:pt>
    <dgm:pt modelId="{4F257F3D-F2FD-6045-8D1C-8BD9665D69FE}" type="pres">
      <dgm:prSet presAssocID="{7680EEA2-7655-AB45-A74E-842D24520043}" presName="compChildNode" presStyleCnt="0"/>
      <dgm:spPr/>
    </dgm:pt>
    <dgm:pt modelId="{4AD9BFCD-FC55-EC4B-8361-5EFF727437A2}" type="pres">
      <dgm:prSet presAssocID="{7680EEA2-7655-AB45-A74E-842D24520043}" presName="theInnerList" presStyleCnt="0"/>
      <dgm:spPr/>
    </dgm:pt>
    <dgm:pt modelId="{026D50E3-583E-3242-A922-5D43EE37C355}" type="pres">
      <dgm:prSet presAssocID="{E3F7D63C-D274-9346-9911-75874AA83A59}" presName="childNode" presStyleLbl="node1" presStyleIdx="1" presStyleCnt="3" custScaleY="70726" custLinFactNeighborY="6734">
        <dgm:presLayoutVars>
          <dgm:bulletEnabled val="1"/>
        </dgm:presLayoutVars>
      </dgm:prSet>
      <dgm:spPr/>
    </dgm:pt>
    <dgm:pt modelId="{44F7B887-F691-4E42-BB12-74DC23BEC912}" type="pres">
      <dgm:prSet presAssocID="{7680EEA2-7655-AB45-A74E-842D24520043}" presName="aSpace" presStyleCnt="0"/>
      <dgm:spPr/>
    </dgm:pt>
    <dgm:pt modelId="{58275A66-C28B-DB4B-929C-2582ED15E67C}" type="pres">
      <dgm:prSet presAssocID="{C7AA2EF1-C96C-804D-B0BE-0E0CD5C0B062}" presName="compNode" presStyleCnt="0"/>
      <dgm:spPr/>
    </dgm:pt>
    <dgm:pt modelId="{13C9C289-358D-DF43-AF0E-47EFF1137F01}" type="pres">
      <dgm:prSet presAssocID="{C7AA2EF1-C96C-804D-B0BE-0E0CD5C0B062}" presName="aNode" presStyleLbl="bgShp" presStyleIdx="2" presStyleCnt="3" custScaleY="82366"/>
      <dgm:spPr/>
    </dgm:pt>
    <dgm:pt modelId="{9C240C33-B023-7F49-9C88-08020F6BB468}" type="pres">
      <dgm:prSet presAssocID="{C7AA2EF1-C96C-804D-B0BE-0E0CD5C0B062}" presName="textNode" presStyleLbl="bgShp" presStyleIdx="2" presStyleCnt="3"/>
      <dgm:spPr/>
    </dgm:pt>
    <dgm:pt modelId="{6A992426-3394-0443-A7EB-C9C52C0726DC}" type="pres">
      <dgm:prSet presAssocID="{C7AA2EF1-C96C-804D-B0BE-0E0CD5C0B062}" presName="compChildNode" presStyleCnt="0"/>
      <dgm:spPr/>
    </dgm:pt>
    <dgm:pt modelId="{FC6D2326-8789-0947-9467-35C304F326F4}" type="pres">
      <dgm:prSet presAssocID="{C7AA2EF1-C96C-804D-B0BE-0E0CD5C0B062}" presName="theInnerList" presStyleCnt="0"/>
      <dgm:spPr/>
    </dgm:pt>
    <dgm:pt modelId="{0E9E4954-BF59-5D4D-9D5A-155994F23639}" type="pres">
      <dgm:prSet presAssocID="{2D94130E-538A-934E-8CC3-B21D0915362A}" presName="childNode" presStyleLbl="node1" presStyleIdx="2" presStyleCnt="3" custScaleY="44204" custLinFactNeighborY="9968">
        <dgm:presLayoutVars>
          <dgm:bulletEnabled val="1"/>
        </dgm:presLayoutVars>
      </dgm:prSet>
      <dgm:spPr/>
    </dgm:pt>
  </dgm:ptLst>
  <dgm:cxnLst>
    <dgm:cxn modelId="{AFF6D30F-17F3-4A45-94ED-4571E1421D90}" type="presOf" srcId="{C7AA2EF1-C96C-804D-B0BE-0E0CD5C0B062}" destId="{13C9C289-358D-DF43-AF0E-47EFF1137F01}" srcOrd="0" destOrd="0" presId="urn:microsoft.com/office/officeart/2005/8/layout/lProcess2"/>
    <dgm:cxn modelId="{E5DA5D1C-BFF0-9546-A8FD-EA2B64F55460}" type="presOf" srcId="{7680EEA2-7655-AB45-A74E-842D24520043}" destId="{8ED60F7A-6929-5448-B537-32D1C467F836}" srcOrd="0" destOrd="0" presId="urn:microsoft.com/office/officeart/2005/8/layout/lProcess2"/>
    <dgm:cxn modelId="{75792337-60EB-854C-B3DB-CD792643BFC1}" srcId="{A24C8B39-ECFD-3E48-8E3B-9BD59A550C0C}" destId="{7680EEA2-7655-AB45-A74E-842D24520043}" srcOrd="1" destOrd="0" parTransId="{FE6F855E-2C57-9B48-B4F0-BB8DC14B3361}" sibTransId="{CE9587E7-1A5B-7949-9411-C7A788950224}"/>
    <dgm:cxn modelId="{26EAF855-A294-0841-9CF7-0669567AED31}" type="presOf" srcId="{D2AD654A-ACC0-E64F-898A-6D1D2011C1B6}" destId="{2BD35FB1-C8C2-7746-8275-0B2D7509200D}" srcOrd="0" destOrd="0" presId="urn:microsoft.com/office/officeart/2005/8/layout/lProcess2"/>
    <dgm:cxn modelId="{64B79560-47F2-7C4D-BA54-00292F15B9BD}" srcId="{C7AA2EF1-C96C-804D-B0BE-0E0CD5C0B062}" destId="{2D94130E-538A-934E-8CC3-B21D0915362A}" srcOrd="0" destOrd="0" parTransId="{383A4D54-5F6F-BE43-9E31-BB129FC9D786}" sibTransId="{B46894A4-B8F8-BE4C-ADB3-F506CD061A0D}"/>
    <dgm:cxn modelId="{67B0B660-0B11-C342-AAA3-556B0F3354FC}" srcId="{A24C8B39-ECFD-3E48-8E3B-9BD59A550C0C}" destId="{D2AD654A-ACC0-E64F-898A-6D1D2011C1B6}" srcOrd="0" destOrd="0" parTransId="{8EE81DEB-7600-F342-B7FB-0F6361A408FA}" sibTransId="{DE9164C4-9985-BB4D-B3E3-FDEFC0E028BB}"/>
    <dgm:cxn modelId="{45545561-241D-0D45-8FEC-6DBDDD971AEB}" type="presOf" srcId="{A24C8B39-ECFD-3E48-8E3B-9BD59A550C0C}" destId="{49D8A46F-11D9-1941-BCF0-643B3B06B025}" srcOrd="0" destOrd="0" presId="urn:microsoft.com/office/officeart/2005/8/layout/lProcess2"/>
    <dgm:cxn modelId="{2043F568-905C-4647-A23C-9AAB8126DBD6}" type="presOf" srcId="{C7AA2EF1-C96C-804D-B0BE-0E0CD5C0B062}" destId="{9C240C33-B023-7F49-9C88-08020F6BB468}" srcOrd="1" destOrd="0" presId="urn:microsoft.com/office/officeart/2005/8/layout/lProcess2"/>
    <dgm:cxn modelId="{F19B4078-5B13-8C45-8C9E-52D45B7A4F79}" type="presOf" srcId="{E3F7D63C-D274-9346-9911-75874AA83A59}" destId="{026D50E3-583E-3242-A922-5D43EE37C355}" srcOrd="0" destOrd="0" presId="urn:microsoft.com/office/officeart/2005/8/layout/lProcess2"/>
    <dgm:cxn modelId="{A1A69496-A7F4-1D47-87F4-958908C62CD0}" srcId="{7680EEA2-7655-AB45-A74E-842D24520043}" destId="{E3F7D63C-D274-9346-9911-75874AA83A59}" srcOrd="0" destOrd="0" parTransId="{A15A85EF-42EB-0540-906A-A4DE0A67E9AC}" sibTransId="{3F62FAEE-8108-964B-955B-7CD4EB2289FB}"/>
    <dgm:cxn modelId="{A750AEA5-7A24-014B-83B9-CF5F5E68C658}" srcId="{A24C8B39-ECFD-3E48-8E3B-9BD59A550C0C}" destId="{C7AA2EF1-C96C-804D-B0BE-0E0CD5C0B062}" srcOrd="2" destOrd="0" parTransId="{95D8A5F9-4EBE-BD4E-ABBA-B9CDAEBBCD9A}" sibTransId="{E2EB3820-D51F-1B47-8A2C-D79BAB7D168A}"/>
    <dgm:cxn modelId="{400295AC-83C1-5949-A271-CF57C196CEDE}" type="presOf" srcId="{7680EEA2-7655-AB45-A74E-842D24520043}" destId="{27A7A506-3CFE-764E-A7EF-65023434CEB8}" srcOrd="1" destOrd="0" presId="urn:microsoft.com/office/officeart/2005/8/layout/lProcess2"/>
    <dgm:cxn modelId="{E89A77B0-9C1C-6F46-B931-A003A1A61B8C}" type="presOf" srcId="{D2AD654A-ACC0-E64F-898A-6D1D2011C1B6}" destId="{FF7DBEDB-6B37-D44E-80ED-2BF2427048DF}" srcOrd="1" destOrd="0" presId="urn:microsoft.com/office/officeart/2005/8/layout/lProcess2"/>
    <dgm:cxn modelId="{6E0858D6-2EAC-CD4F-9BCE-A4FF1FBE23B3}" type="presOf" srcId="{02E849A7-D791-1E41-8283-8050E8BC7BFB}" destId="{F385A13E-04BD-CC4B-9C56-1683BEF20BD4}" srcOrd="0" destOrd="0" presId="urn:microsoft.com/office/officeart/2005/8/layout/lProcess2"/>
    <dgm:cxn modelId="{A9D4F5F2-DD7F-F445-A697-1651EFAFDE3C}" type="presOf" srcId="{2D94130E-538A-934E-8CC3-B21D0915362A}" destId="{0E9E4954-BF59-5D4D-9D5A-155994F23639}" srcOrd="0" destOrd="0" presId="urn:microsoft.com/office/officeart/2005/8/layout/lProcess2"/>
    <dgm:cxn modelId="{880F16FA-B6B1-8644-80B2-DF5D5F60AB1C}" srcId="{D2AD654A-ACC0-E64F-898A-6D1D2011C1B6}" destId="{02E849A7-D791-1E41-8283-8050E8BC7BFB}" srcOrd="0" destOrd="0" parTransId="{F3C4DFAC-7F62-3042-B069-A1E2C4F003C7}" sibTransId="{1FF8E28A-BAA7-A248-AF60-E57EE8E64E17}"/>
    <dgm:cxn modelId="{8B3FF25C-6875-7E4B-AD90-F1C0CF445D05}" type="presParOf" srcId="{49D8A46F-11D9-1941-BCF0-643B3B06B025}" destId="{1DA53681-FFFD-7E4B-9739-192285C5695A}" srcOrd="0" destOrd="0" presId="urn:microsoft.com/office/officeart/2005/8/layout/lProcess2"/>
    <dgm:cxn modelId="{D0AA5E72-7B8E-E843-999E-FEEB8D4549B6}" type="presParOf" srcId="{1DA53681-FFFD-7E4B-9739-192285C5695A}" destId="{2BD35FB1-C8C2-7746-8275-0B2D7509200D}" srcOrd="0" destOrd="0" presId="urn:microsoft.com/office/officeart/2005/8/layout/lProcess2"/>
    <dgm:cxn modelId="{6A493992-9746-C840-B662-C63C42DE64BB}" type="presParOf" srcId="{1DA53681-FFFD-7E4B-9739-192285C5695A}" destId="{FF7DBEDB-6B37-D44E-80ED-2BF2427048DF}" srcOrd="1" destOrd="0" presId="urn:microsoft.com/office/officeart/2005/8/layout/lProcess2"/>
    <dgm:cxn modelId="{2E8BD93C-B577-684B-9822-918F28BCEA96}" type="presParOf" srcId="{1DA53681-FFFD-7E4B-9739-192285C5695A}" destId="{0457284C-8B63-854A-8B29-2111B80EB401}" srcOrd="2" destOrd="0" presId="urn:microsoft.com/office/officeart/2005/8/layout/lProcess2"/>
    <dgm:cxn modelId="{659C6516-CA9B-4047-863F-8B7CDEF0382A}" type="presParOf" srcId="{0457284C-8B63-854A-8B29-2111B80EB401}" destId="{FAB5344F-6498-B44C-B02B-C768DCED2837}" srcOrd="0" destOrd="0" presId="urn:microsoft.com/office/officeart/2005/8/layout/lProcess2"/>
    <dgm:cxn modelId="{9AFE6544-21A0-5744-B187-6E1C5FAA29CC}" type="presParOf" srcId="{FAB5344F-6498-B44C-B02B-C768DCED2837}" destId="{F385A13E-04BD-CC4B-9C56-1683BEF20BD4}" srcOrd="0" destOrd="0" presId="urn:microsoft.com/office/officeart/2005/8/layout/lProcess2"/>
    <dgm:cxn modelId="{A4702334-FA3B-7945-82F1-CDBC5068A293}" type="presParOf" srcId="{49D8A46F-11D9-1941-BCF0-643B3B06B025}" destId="{83261CE1-100A-D445-91A2-374623AD80B0}" srcOrd="1" destOrd="0" presId="urn:microsoft.com/office/officeart/2005/8/layout/lProcess2"/>
    <dgm:cxn modelId="{736917D8-BF16-2643-8A63-0E2AA39ED0D9}" type="presParOf" srcId="{49D8A46F-11D9-1941-BCF0-643B3B06B025}" destId="{00AD3864-DE11-EF42-9086-C995E79A9A4D}" srcOrd="2" destOrd="0" presId="urn:microsoft.com/office/officeart/2005/8/layout/lProcess2"/>
    <dgm:cxn modelId="{97549BEB-6D2C-7A49-8A19-3225167271B3}" type="presParOf" srcId="{00AD3864-DE11-EF42-9086-C995E79A9A4D}" destId="{8ED60F7A-6929-5448-B537-32D1C467F836}" srcOrd="0" destOrd="0" presId="urn:microsoft.com/office/officeart/2005/8/layout/lProcess2"/>
    <dgm:cxn modelId="{00CA8739-F83E-734E-86CC-A97AE292266C}" type="presParOf" srcId="{00AD3864-DE11-EF42-9086-C995E79A9A4D}" destId="{27A7A506-3CFE-764E-A7EF-65023434CEB8}" srcOrd="1" destOrd="0" presId="urn:microsoft.com/office/officeart/2005/8/layout/lProcess2"/>
    <dgm:cxn modelId="{0084FEE3-D673-7F40-AE04-AD77BB3D72A8}" type="presParOf" srcId="{00AD3864-DE11-EF42-9086-C995E79A9A4D}" destId="{4F257F3D-F2FD-6045-8D1C-8BD9665D69FE}" srcOrd="2" destOrd="0" presId="urn:microsoft.com/office/officeart/2005/8/layout/lProcess2"/>
    <dgm:cxn modelId="{BCEBFD73-A8C2-1449-8D49-C749E3F5A07F}" type="presParOf" srcId="{4F257F3D-F2FD-6045-8D1C-8BD9665D69FE}" destId="{4AD9BFCD-FC55-EC4B-8361-5EFF727437A2}" srcOrd="0" destOrd="0" presId="urn:microsoft.com/office/officeart/2005/8/layout/lProcess2"/>
    <dgm:cxn modelId="{37DFFF32-BF3A-3E45-BB41-AEA0804EF964}" type="presParOf" srcId="{4AD9BFCD-FC55-EC4B-8361-5EFF727437A2}" destId="{026D50E3-583E-3242-A922-5D43EE37C355}" srcOrd="0" destOrd="0" presId="urn:microsoft.com/office/officeart/2005/8/layout/lProcess2"/>
    <dgm:cxn modelId="{086FC18D-2A5A-C341-885B-19DA41908D76}" type="presParOf" srcId="{49D8A46F-11D9-1941-BCF0-643B3B06B025}" destId="{44F7B887-F691-4E42-BB12-74DC23BEC912}" srcOrd="3" destOrd="0" presId="urn:microsoft.com/office/officeart/2005/8/layout/lProcess2"/>
    <dgm:cxn modelId="{8E31A61C-15B4-C543-BD8B-2DF7F8EA29A3}" type="presParOf" srcId="{49D8A46F-11D9-1941-BCF0-643B3B06B025}" destId="{58275A66-C28B-DB4B-929C-2582ED15E67C}" srcOrd="4" destOrd="0" presId="urn:microsoft.com/office/officeart/2005/8/layout/lProcess2"/>
    <dgm:cxn modelId="{0EC26FAF-CF2B-EE41-A820-078C2ADFA19A}" type="presParOf" srcId="{58275A66-C28B-DB4B-929C-2582ED15E67C}" destId="{13C9C289-358D-DF43-AF0E-47EFF1137F01}" srcOrd="0" destOrd="0" presId="urn:microsoft.com/office/officeart/2005/8/layout/lProcess2"/>
    <dgm:cxn modelId="{055A3678-5F8E-8B46-9F38-7BB93B510DA5}" type="presParOf" srcId="{58275A66-C28B-DB4B-929C-2582ED15E67C}" destId="{9C240C33-B023-7F49-9C88-08020F6BB468}" srcOrd="1" destOrd="0" presId="urn:microsoft.com/office/officeart/2005/8/layout/lProcess2"/>
    <dgm:cxn modelId="{BC1F1506-983A-8441-841F-98608EEE7E18}" type="presParOf" srcId="{58275A66-C28B-DB4B-929C-2582ED15E67C}" destId="{6A992426-3394-0443-A7EB-C9C52C0726DC}" srcOrd="2" destOrd="0" presId="urn:microsoft.com/office/officeart/2005/8/layout/lProcess2"/>
    <dgm:cxn modelId="{6BAB1939-89BF-A04B-BF05-716A130502D4}" type="presParOf" srcId="{6A992426-3394-0443-A7EB-C9C52C0726DC}" destId="{FC6D2326-8789-0947-9467-35C304F326F4}" srcOrd="0" destOrd="0" presId="urn:microsoft.com/office/officeart/2005/8/layout/lProcess2"/>
    <dgm:cxn modelId="{75347879-B4F8-D545-9774-D931D4063FCB}" type="presParOf" srcId="{FC6D2326-8789-0947-9467-35C304F326F4}" destId="{0E9E4954-BF59-5D4D-9D5A-155994F23639}" srcOrd="0" destOrd="0" presId="urn:microsoft.com/office/officeart/2005/8/layout/lProcess2"/>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24C8B39-ECFD-3E48-8E3B-9BD59A550C0C}" type="doc">
      <dgm:prSet loTypeId="urn:microsoft.com/office/officeart/2005/8/layout/lProcess2" loCatId="" qsTypeId="urn:microsoft.com/office/officeart/2005/8/quickstyle/3d9" qsCatId="3D" csTypeId="urn:microsoft.com/office/officeart/2005/8/colors/accent3_4" csCatId="accent3" phldr="1"/>
      <dgm:spPr/>
      <dgm:t>
        <a:bodyPr/>
        <a:lstStyle/>
        <a:p>
          <a:endParaRPr lang="zh-CN" altLang="en-US"/>
        </a:p>
      </dgm:t>
    </dgm:pt>
    <dgm:pt modelId="{D2AD654A-ACC0-E64F-898A-6D1D2011C1B6}">
      <dgm:prSet phldrT="[文本]"/>
      <dgm:spPr/>
      <dgm:t>
        <a:bodyPr/>
        <a:lstStyle/>
        <a:p>
          <a:pPr>
            <a:buNone/>
          </a:pPr>
          <a:r>
            <a:rPr lang="en-US" altLang="zh-CN" b="1" dirty="0">
              <a:solidFill>
                <a:schemeClr val="tx1">
                  <a:lumMod val="50000"/>
                </a:schemeClr>
              </a:solidFill>
            </a:rPr>
            <a:t>No.1</a:t>
          </a:r>
        </a:p>
        <a:p>
          <a:pPr>
            <a:buNone/>
          </a:pPr>
          <a:r>
            <a:rPr lang="en-US" altLang="zh-CN" b="1" dirty="0">
              <a:solidFill>
                <a:schemeClr val="tx1">
                  <a:lumMod val="50000"/>
                </a:schemeClr>
              </a:solidFill>
            </a:rPr>
            <a:t>Auckland Region </a:t>
          </a:r>
          <a:endParaRPr lang="zh-CN" altLang="en-US" b="1" dirty="0">
            <a:solidFill>
              <a:schemeClr val="tx1">
                <a:lumMod val="50000"/>
              </a:schemeClr>
            </a:solidFill>
          </a:endParaRPr>
        </a:p>
      </dgm:t>
    </dgm:pt>
    <dgm:pt modelId="{8EE81DEB-7600-F342-B7FB-0F6361A408FA}" type="parTrans" cxnId="{67B0B660-0B11-C342-AAA3-556B0F3354FC}">
      <dgm:prSet/>
      <dgm:spPr/>
      <dgm:t>
        <a:bodyPr/>
        <a:lstStyle/>
        <a:p>
          <a:endParaRPr lang="zh-CN" altLang="en-US"/>
        </a:p>
      </dgm:t>
    </dgm:pt>
    <dgm:pt modelId="{DE9164C4-9985-BB4D-B3E3-FDEFC0E028BB}" type="sibTrans" cxnId="{67B0B660-0B11-C342-AAA3-556B0F3354FC}">
      <dgm:prSet/>
      <dgm:spPr/>
      <dgm:t>
        <a:bodyPr/>
        <a:lstStyle/>
        <a:p>
          <a:endParaRPr lang="zh-CN" altLang="en-US"/>
        </a:p>
      </dgm:t>
    </dgm:pt>
    <dgm:pt modelId="{02E849A7-D791-1E41-8283-8050E8BC7BFB}">
      <dgm:prSet phldrT="[文本]"/>
      <dgm:spPr/>
      <dgm:t>
        <a:bodyPr/>
        <a:lstStyle/>
        <a:p>
          <a:r>
            <a:rPr lang="en-US" altLang="zh-CN" dirty="0"/>
            <a:t>3002</a:t>
          </a:r>
          <a:endParaRPr lang="zh-CN" altLang="en-US" dirty="0"/>
        </a:p>
      </dgm:t>
    </dgm:pt>
    <dgm:pt modelId="{F3C4DFAC-7F62-3042-B069-A1E2C4F003C7}" type="parTrans" cxnId="{880F16FA-B6B1-8644-80B2-DF5D5F60AB1C}">
      <dgm:prSet/>
      <dgm:spPr/>
      <dgm:t>
        <a:bodyPr/>
        <a:lstStyle/>
        <a:p>
          <a:endParaRPr lang="zh-CN" altLang="en-US"/>
        </a:p>
      </dgm:t>
    </dgm:pt>
    <dgm:pt modelId="{1FF8E28A-BAA7-A248-AF60-E57EE8E64E17}" type="sibTrans" cxnId="{880F16FA-B6B1-8644-80B2-DF5D5F60AB1C}">
      <dgm:prSet/>
      <dgm:spPr/>
      <dgm:t>
        <a:bodyPr/>
        <a:lstStyle/>
        <a:p>
          <a:endParaRPr lang="zh-CN" altLang="en-US"/>
        </a:p>
      </dgm:t>
    </dgm:pt>
    <dgm:pt modelId="{7680EEA2-7655-AB45-A74E-842D24520043}">
      <dgm:prSet phldrT="[文本]" custT="1"/>
      <dgm:spPr/>
      <dgm:t>
        <a:bodyPr/>
        <a:lstStyle/>
        <a:p>
          <a:r>
            <a:rPr lang="en-US" altLang="zh-CN" sz="1200" b="1" dirty="0">
              <a:solidFill>
                <a:schemeClr val="tx1">
                  <a:lumMod val="50000"/>
                </a:schemeClr>
              </a:solidFill>
            </a:rPr>
            <a:t>No.2</a:t>
          </a:r>
        </a:p>
        <a:p>
          <a:r>
            <a:rPr lang="en-US" altLang="zh-CN" sz="1200" b="1" dirty="0">
              <a:solidFill>
                <a:schemeClr val="tx1">
                  <a:lumMod val="50000"/>
                </a:schemeClr>
              </a:solidFill>
            </a:rPr>
            <a:t>Willington Region</a:t>
          </a:r>
          <a:endParaRPr lang="zh-CN" altLang="en-US" sz="1200" b="1" dirty="0">
            <a:solidFill>
              <a:schemeClr val="tx1">
                <a:lumMod val="50000"/>
              </a:schemeClr>
            </a:solidFill>
          </a:endParaRPr>
        </a:p>
      </dgm:t>
    </dgm:pt>
    <dgm:pt modelId="{FE6F855E-2C57-9B48-B4F0-BB8DC14B3361}" type="parTrans" cxnId="{75792337-60EB-854C-B3DB-CD792643BFC1}">
      <dgm:prSet/>
      <dgm:spPr/>
      <dgm:t>
        <a:bodyPr/>
        <a:lstStyle/>
        <a:p>
          <a:endParaRPr lang="zh-CN" altLang="en-US"/>
        </a:p>
      </dgm:t>
    </dgm:pt>
    <dgm:pt modelId="{CE9587E7-1A5B-7949-9411-C7A788950224}" type="sibTrans" cxnId="{75792337-60EB-854C-B3DB-CD792643BFC1}">
      <dgm:prSet/>
      <dgm:spPr/>
      <dgm:t>
        <a:bodyPr/>
        <a:lstStyle/>
        <a:p>
          <a:endParaRPr lang="zh-CN" altLang="en-US"/>
        </a:p>
      </dgm:t>
    </dgm:pt>
    <dgm:pt modelId="{E3F7D63C-D274-9346-9911-75874AA83A59}">
      <dgm:prSet phldrT="[文本]"/>
      <dgm:spPr/>
      <dgm:t>
        <a:bodyPr/>
        <a:lstStyle/>
        <a:p>
          <a:r>
            <a:rPr lang="en-US" altLang="zh-CN" dirty="0"/>
            <a:t>595</a:t>
          </a:r>
          <a:endParaRPr lang="zh-CN" altLang="en-US" dirty="0"/>
        </a:p>
      </dgm:t>
    </dgm:pt>
    <dgm:pt modelId="{A15A85EF-42EB-0540-906A-A4DE0A67E9AC}" type="parTrans" cxnId="{A1A69496-A7F4-1D47-87F4-958908C62CD0}">
      <dgm:prSet/>
      <dgm:spPr/>
      <dgm:t>
        <a:bodyPr/>
        <a:lstStyle/>
        <a:p>
          <a:endParaRPr lang="zh-CN" altLang="en-US"/>
        </a:p>
      </dgm:t>
    </dgm:pt>
    <dgm:pt modelId="{3F62FAEE-8108-964B-955B-7CD4EB2289FB}" type="sibTrans" cxnId="{A1A69496-A7F4-1D47-87F4-958908C62CD0}">
      <dgm:prSet/>
      <dgm:spPr/>
      <dgm:t>
        <a:bodyPr/>
        <a:lstStyle/>
        <a:p>
          <a:endParaRPr lang="zh-CN" altLang="en-US"/>
        </a:p>
      </dgm:t>
    </dgm:pt>
    <dgm:pt modelId="{C7AA2EF1-C96C-804D-B0BE-0E0CD5C0B062}">
      <dgm:prSet phldrT="[文本]" custT="1"/>
      <dgm:spPr/>
      <dgm:t>
        <a:bodyPr/>
        <a:lstStyle/>
        <a:p>
          <a:endParaRPr lang="en-US" altLang="zh-CN" sz="1400" b="1" dirty="0">
            <a:solidFill>
              <a:schemeClr val="tx1">
                <a:lumMod val="50000"/>
              </a:schemeClr>
            </a:solidFill>
          </a:endParaRPr>
        </a:p>
        <a:p>
          <a:r>
            <a:rPr lang="en-US" altLang="zh-CN" sz="1400" b="1" dirty="0">
              <a:solidFill>
                <a:schemeClr val="tx1">
                  <a:lumMod val="50000"/>
                </a:schemeClr>
              </a:solidFill>
            </a:rPr>
            <a:t>No.3</a:t>
          </a:r>
        </a:p>
        <a:p>
          <a:r>
            <a:rPr lang="en-US" altLang="zh-CN" sz="1400" b="1" dirty="0">
              <a:solidFill>
                <a:schemeClr val="tx1">
                  <a:lumMod val="50000"/>
                </a:schemeClr>
              </a:solidFill>
            </a:rPr>
            <a:t>Hawke’s Bay Region</a:t>
          </a:r>
          <a:endParaRPr lang="zh-CN" altLang="en-US" sz="1400" b="1" dirty="0">
            <a:solidFill>
              <a:schemeClr val="tx1">
                <a:lumMod val="50000"/>
              </a:schemeClr>
            </a:solidFill>
          </a:endParaRPr>
        </a:p>
      </dgm:t>
    </dgm:pt>
    <dgm:pt modelId="{95D8A5F9-4EBE-BD4E-ABBA-B9CDAEBBCD9A}" type="parTrans" cxnId="{A750AEA5-7A24-014B-83B9-CF5F5E68C658}">
      <dgm:prSet/>
      <dgm:spPr/>
      <dgm:t>
        <a:bodyPr/>
        <a:lstStyle/>
        <a:p>
          <a:endParaRPr lang="zh-CN" altLang="en-US"/>
        </a:p>
      </dgm:t>
    </dgm:pt>
    <dgm:pt modelId="{E2EB3820-D51F-1B47-8A2C-D79BAB7D168A}" type="sibTrans" cxnId="{A750AEA5-7A24-014B-83B9-CF5F5E68C658}">
      <dgm:prSet/>
      <dgm:spPr/>
      <dgm:t>
        <a:bodyPr/>
        <a:lstStyle/>
        <a:p>
          <a:endParaRPr lang="zh-CN" altLang="en-US"/>
        </a:p>
      </dgm:t>
    </dgm:pt>
    <dgm:pt modelId="{2D94130E-538A-934E-8CC3-B21D0915362A}">
      <dgm:prSet phldrT="[文本]"/>
      <dgm:spPr/>
      <dgm:t>
        <a:bodyPr/>
        <a:lstStyle/>
        <a:p>
          <a:r>
            <a:rPr lang="en-US" altLang="zh-CN" dirty="0"/>
            <a:t>124</a:t>
          </a:r>
          <a:endParaRPr lang="zh-CN" altLang="en-US" dirty="0"/>
        </a:p>
      </dgm:t>
    </dgm:pt>
    <dgm:pt modelId="{383A4D54-5F6F-BE43-9E31-BB129FC9D786}" type="parTrans" cxnId="{64B79560-47F2-7C4D-BA54-00292F15B9BD}">
      <dgm:prSet/>
      <dgm:spPr/>
      <dgm:t>
        <a:bodyPr/>
        <a:lstStyle/>
        <a:p>
          <a:endParaRPr lang="zh-CN" altLang="en-US"/>
        </a:p>
      </dgm:t>
    </dgm:pt>
    <dgm:pt modelId="{B46894A4-B8F8-BE4C-ADB3-F506CD061A0D}" type="sibTrans" cxnId="{64B79560-47F2-7C4D-BA54-00292F15B9BD}">
      <dgm:prSet/>
      <dgm:spPr/>
      <dgm:t>
        <a:bodyPr/>
        <a:lstStyle/>
        <a:p>
          <a:endParaRPr lang="zh-CN" altLang="en-US"/>
        </a:p>
      </dgm:t>
    </dgm:pt>
    <dgm:pt modelId="{49D8A46F-11D9-1941-BCF0-643B3B06B025}" type="pres">
      <dgm:prSet presAssocID="{A24C8B39-ECFD-3E48-8E3B-9BD59A550C0C}" presName="theList" presStyleCnt="0">
        <dgm:presLayoutVars>
          <dgm:dir/>
          <dgm:animLvl val="lvl"/>
          <dgm:resizeHandles val="exact"/>
        </dgm:presLayoutVars>
      </dgm:prSet>
      <dgm:spPr/>
    </dgm:pt>
    <dgm:pt modelId="{1DA53681-FFFD-7E4B-9739-192285C5695A}" type="pres">
      <dgm:prSet presAssocID="{D2AD654A-ACC0-E64F-898A-6D1D2011C1B6}" presName="compNode" presStyleCnt="0"/>
      <dgm:spPr/>
    </dgm:pt>
    <dgm:pt modelId="{2BD35FB1-C8C2-7746-8275-0B2D7509200D}" type="pres">
      <dgm:prSet presAssocID="{D2AD654A-ACC0-E64F-898A-6D1D2011C1B6}" presName="aNode" presStyleLbl="bgShp" presStyleIdx="0" presStyleCnt="3" custScaleY="82366"/>
      <dgm:spPr/>
    </dgm:pt>
    <dgm:pt modelId="{FF7DBEDB-6B37-D44E-80ED-2BF2427048DF}" type="pres">
      <dgm:prSet presAssocID="{D2AD654A-ACC0-E64F-898A-6D1D2011C1B6}" presName="textNode" presStyleLbl="bgShp" presStyleIdx="0" presStyleCnt="3"/>
      <dgm:spPr/>
    </dgm:pt>
    <dgm:pt modelId="{0457284C-8B63-854A-8B29-2111B80EB401}" type="pres">
      <dgm:prSet presAssocID="{D2AD654A-ACC0-E64F-898A-6D1D2011C1B6}" presName="compChildNode" presStyleCnt="0"/>
      <dgm:spPr/>
    </dgm:pt>
    <dgm:pt modelId="{FAB5344F-6498-B44C-B02B-C768DCED2837}" type="pres">
      <dgm:prSet presAssocID="{D2AD654A-ACC0-E64F-898A-6D1D2011C1B6}" presName="theInnerList" presStyleCnt="0"/>
      <dgm:spPr/>
    </dgm:pt>
    <dgm:pt modelId="{F385A13E-04BD-CC4B-9C56-1683BEF20BD4}" type="pres">
      <dgm:prSet presAssocID="{02E849A7-D791-1E41-8283-8050E8BC7BFB}" presName="childNode" presStyleLbl="node1" presStyleIdx="0" presStyleCnt="3" custScaleY="82529" custLinFactNeighborX="3207" custLinFactNeighborY="1109">
        <dgm:presLayoutVars>
          <dgm:bulletEnabled val="1"/>
        </dgm:presLayoutVars>
      </dgm:prSet>
      <dgm:spPr/>
    </dgm:pt>
    <dgm:pt modelId="{83261CE1-100A-D445-91A2-374623AD80B0}" type="pres">
      <dgm:prSet presAssocID="{D2AD654A-ACC0-E64F-898A-6D1D2011C1B6}" presName="aSpace" presStyleCnt="0"/>
      <dgm:spPr/>
    </dgm:pt>
    <dgm:pt modelId="{00AD3864-DE11-EF42-9086-C995E79A9A4D}" type="pres">
      <dgm:prSet presAssocID="{7680EEA2-7655-AB45-A74E-842D24520043}" presName="compNode" presStyleCnt="0"/>
      <dgm:spPr/>
    </dgm:pt>
    <dgm:pt modelId="{8ED60F7A-6929-5448-B537-32D1C467F836}" type="pres">
      <dgm:prSet presAssocID="{7680EEA2-7655-AB45-A74E-842D24520043}" presName="aNode" presStyleLbl="bgShp" presStyleIdx="1" presStyleCnt="3" custScaleY="82366"/>
      <dgm:spPr/>
    </dgm:pt>
    <dgm:pt modelId="{27A7A506-3CFE-764E-A7EF-65023434CEB8}" type="pres">
      <dgm:prSet presAssocID="{7680EEA2-7655-AB45-A74E-842D24520043}" presName="textNode" presStyleLbl="bgShp" presStyleIdx="1" presStyleCnt="3"/>
      <dgm:spPr/>
    </dgm:pt>
    <dgm:pt modelId="{4F257F3D-F2FD-6045-8D1C-8BD9665D69FE}" type="pres">
      <dgm:prSet presAssocID="{7680EEA2-7655-AB45-A74E-842D24520043}" presName="compChildNode" presStyleCnt="0"/>
      <dgm:spPr/>
    </dgm:pt>
    <dgm:pt modelId="{4AD9BFCD-FC55-EC4B-8361-5EFF727437A2}" type="pres">
      <dgm:prSet presAssocID="{7680EEA2-7655-AB45-A74E-842D24520043}" presName="theInnerList" presStyleCnt="0"/>
      <dgm:spPr/>
    </dgm:pt>
    <dgm:pt modelId="{026D50E3-583E-3242-A922-5D43EE37C355}" type="pres">
      <dgm:prSet presAssocID="{E3F7D63C-D274-9346-9911-75874AA83A59}" presName="childNode" presStyleLbl="node1" presStyleIdx="1" presStyleCnt="3" custScaleY="65687" custLinFactNeighborY="4486">
        <dgm:presLayoutVars>
          <dgm:bulletEnabled val="1"/>
        </dgm:presLayoutVars>
      </dgm:prSet>
      <dgm:spPr/>
    </dgm:pt>
    <dgm:pt modelId="{44F7B887-F691-4E42-BB12-74DC23BEC912}" type="pres">
      <dgm:prSet presAssocID="{7680EEA2-7655-AB45-A74E-842D24520043}" presName="aSpace" presStyleCnt="0"/>
      <dgm:spPr/>
    </dgm:pt>
    <dgm:pt modelId="{58275A66-C28B-DB4B-929C-2582ED15E67C}" type="pres">
      <dgm:prSet presAssocID="{C7AA2EF1-C96C-804D-B0BE-0E0CD5C0B062}" presName="compNode" presStyleCnt="0"/>
      <dgm:spPr/>
    </dgm:pt>
    <dgm:pt modelId="{13C9C289-358D-DF43-AF0E-47EFF1137F01}" type="pres">
      <dgm:prSet presAssocID="{C7AA2EF1-C96C-804D-B0BE-0E0CD5C0B062}" presName="aNode" presStyleLbl="bgShp" presStyleIdx="2" presStyleCnt="3" custScaleY="82366"/>
      <dgm:spPr/>
    </dgm:pt>
    <dgm:pt modelId="{9C240C33-B023-7F49-9C88-08020F6BB468}" type="pres">
      <dgm:prSet presAssocID="{C7AA2EF1-C96C-804D-B0BE-0E0CD5C0B062}" presName="textNode" presStyleLbl="bgShp" presStyleIdx="2" presStyleCnt="3"/>
      <dgm:spPr/>
    </dgm:pt>
    <dgm:pt modelId="{6A992426-3394-0443-A7EB-C9C52C0726DC}" type="pres">
      <dgm:prSet presAssocID="{C7AA2EF1-C96C-804D-B0BE-0E0CD5C0B062}" presName="compChildNode" presStyleCnt="0"/>
      <dgm:spPr/>
    </dgm:pt>
    <dgm:pt modelId="{FC6D2326-8789-0947-9467-35C304F326F4}" type="pres">
      <dgm:prSet presAssocID="{C7AA2EF1-C96C-804D-B0BE-0E0CD5C0B062}" presName="theInnerList" presStyleCnt="0"/>
      <dgm:spPr/>
    </dgm:pt>
    <dgm:pt modelId="{0E9E4954-BF59-5D4D-9D5A-155994F23639}" type="pres">
      <dgm:prSet presAssocID="{2D94130E-538A-934E-8CC3-B21D0915362A}" presName="childNode" presStyleLbl="node1" presStyleIdx="2" presStyleCnt="3" custScaleY="25264">
        <dgm:presLayoutVars>
          <dgm:bulletEnabled val="1"/>
        </dgm:presLayoutVars>
      </dgm:prSet>
      <dgm:spPr/>
    </dgm:pt>
  </dgm:ptLst>
  <dgm:cxnLst>
    <dgm:cxn modelId="{AFF6D30F-17F3-4A45-94ED-4571E1421D90}" type="presOf" srcId="{C7AA2EF1-C96C-804D-B0BE-0E0CD5C0B062}" destId="{13C9C289-358D-DF43-AF0E-47EFF1137F01}" srcOrd="0" destOrd="0" presId="urn:microsoft.com/office/officeart/2005/8/layout/lProcess2"/>
    <dgm:cxn modelId="{E5DA5D1C-BFF0-9546-A8FD-EA2B64F55460}" type="presOf" srcId="{7680EEA2-7655-AB45-A74E-842D24520043}" destId="{8ED60F7A-6929-5448-B537-32D1C467F836}" srcOrd="0" destOrd="0" presId="urn:microsoft.com/office/officeart/2005/8/layout/lProcess2"/>
    <dgm:cxn modelId="{75792337-60EB-854C-B3DB-CD792643BFC1}" srcId="{A24C8B39-ECFD-3E48-8E3B-9BD59A550C0C}" destId="{7680EEA2-7655-AB45-A74E-842D24520043}" srcOrd="1" destOrd="0" parTransId="{FE6F855E-2C57-9B48-B4F0-BB8DC14B3361}" sibTransId="{CE9587E7-1A5B-7949-9411-C7A788950224}"/>
    <dgm:cxn modelId="{26EAF855-A294-0841-9CF7-0669567AED31}" type="presOf" srcId="{D2AD654A-ACC0-E64F-898A-6D1D2011C1B6}" destId="{2BD35FB1-C8C2-7746-8275-0B2D7509200D}" srcOrd="0" destOrd="0" presId="urn:microsoft.com/office/officeart/2005/8/layout/lProcess2"/>
    <dgm:cxn modelId="{64B79560-47F2-7C4D-BA54-00292F15B9BD}" srcId="{C7AA2EF1-C96C-804D-B0BE-0E0CD5C0B062}" destId="{2D94130E-538A-934E-8CC3-B21D0915362A}" srcOrd="0" destOrd="0" parTransId="{383A4D54-5F6F-BE43-9E31-BB129FC9D786}" sibTransId="{B46894A4-B8F8-BE4C-ADB3-F506CD061A0D}"/>
    <dgm:cxn modelId="{67B0B660-0B11-C342-AAA3-556B0F3354FC}" srcId="{A24C8B39-ECFD-3E48-8E3B-9BD59A550C0C}" destId="{D2AD654A-ACC0-E64F-898A-6D1D2011C1B6}" srcOrd="0" destOrd="0" parTransId="{8EE81DEB-7600-F342-B7FB-0F6361A408FA}" sibTransId="{DE9164C4-9985-BB4D-B3E3-FDEFC0E028BB}"/>
    <dgm:cxn modelId="{45545561-241D-0D45-8FEC-6DBDDD971AEB}" type="presOf" srcId="{A24C8B39-ECFD-3E48-8E3B-9BD59A550C0C}" destId="{49D8A46F-11D9-1941-BCF0-643B3B06B025}" srcOrd="0" destOrd="0" presId="urn:microsoft.com/office/officeart/2005/8/layout/lProcess2"/>
    <dgm:cxn modelId="{2043F568-905C-4647-A23C-9AAB8126DBD6}" type="presOf" srcId="{C7AA2EF1-C96C-804D-B0BE-0E0CD5C0B062}" destId="{9C240C33-B023-7F49-9C88-08020F6BB468}" srcOrd="1" destOrd="0" presId="urn:microsoft.com/office/officeart/2005/8/layout/lProcess2"/>
    <dgm:cxn modelId="{F19B4078-5B13-8C45-8C9E-52D45B7A4F79}" type="presOf" srcId="{E3F7D63C-D274-9346-9911-75874AA83A59}" destId="{026D50E3-583E-3242-A922-5D43EE37C355}" srcOrd="0" destOrd="0" presId="urn:microsoft.com/office/officeart/2005/8/layout/lProcess2"/>
    <dgm:cxn modelId="{A1A69496-A7F4-1D47-87F4-958908C62CD0}" srcId="{7680EEA2-7655-AB45-A74E-842D24520043}" destId="{E3F7D63C-D274-9346-9911-75874AA83A59}" srcOrd="0" destOrd="0" parTransId="{A15A85EF-42EB-0540-906A-A4DE0A67E9AC}" sibTransId="{3F62FAEE-8108-964B-955B-7CD4EB2289FB}"/>
    <dgm:cxn modelId="{A750AEA5-7A24-014B-83B9-CF5F5E68C658}" srcId="{A24C8B39-ECFD-3E48-8E3B-9BD59A550C0C}" destId="{C7AA2EF1-C96C-804D-B0BE-0E0CD5C0B062}" srcOrd="2" destOrd="0" parTransId="{95D8A5F9-4EBE-BD4E-ABBA-B9CDAEBBCD9A}" sibTransId="{E2EB3820-D51F-1B47-8A2C-D79BAB7D168A}"/>
    <dgm:cxn modelId="{400295AC-83C1-5949-A271-CF57C196CEDE}" type="presOf" srcId="{7680EEA2-7655-AB45-A74E-842D24520043}" destId="{27A7A506-3CFE-764E-A7EF-65023434CEB8}" srcOrd="1" destOrd="0" presId="urn:microsoft.com/office/officeart/2005/8/layout/lProcess2"/>
    <dgm:cxn modelId="{E89A77B0-9C1C-6F46-B931-A003A1A61B8C}" type="presOf" srcId="{D2AD654A-ACC0-E64F-898A-6D1D2011C1B6}" destId="{FF7DBEDB-6B37-D44E-80ED-2BF2427048DF}" srcOrd="1" destOrd="0" presId="urn:microsoft.com/office/officeart/2005/8/layout/lProcess2"/>
    <dgm:cxn modelId="{6E0858D6-2EAC-CD4F-9BCE-A4FF1FBE23B3}" type="presOf" srcId="{02E849A7-D791-1E41-8283-8050E8BC7BFB}" destId="{F385A13E-04BD-CC4B-9C56-1683BEF20BD4}" srcOrd="0" destOrd="0" presId="urn:microsoft.com/office/officeart/2005/8/layout/lProcess2"/>
    <dgm:cxn modelId="{A9D4F5F2-DD7F-F445-A697-1651EFAFDE3C}" type="presOf" srcId="{2D94130E-538A-934E-8CC3-B21D0915362A}" destId="{0E9E4954-BF59-5D4D-9D5A-155994F23639}" srcOrd="0" destOrd="0" presId="urn:microsoft.com/office/officeart/2005/8/layout/lProcess2"/>
    <dgm:cxn modelId="{880F16FA-B6B1-8644-80B2-DF5D5F60AB1C}" srcId="{D2AD654A-ACC0-E64F-898A-6D1D2011C1B6}" destId="{02E849A7-D791-1E41-8283-8050E8BC7BFB}" srcOrd="0" destOrd="0" parTransId="{F3C4DFAC-7F62-3042-B069-A1E2C4F003C7}" sibTransId="{1FF8E28A-BAA7-A248-AF60-E57EE8E64E17}"/>
    <dgm:cxn modelId="{8B3FF25C-6875-7E4B-AD90-F1C0CF445D05}" type="presParOf" srcId="{49D8A46F-11D9-1941-BCF0-643B3B06B025}" destId="{1DA53681-FFFD-7E4B-9739-192285C5695A}" srcOrd="0" destOrd="0" presId="urn:microsoft.com/office/officeart/2005/8/layout/lProcess2"/>
    <dgm:cxn modelId="{D0AA5E72-7B8E-E843-999E-FEEB8D4549B6}" type="presParOf" srcId="{1DA53681-FFFD-7E4B-9739-192285C5695A}" destId="{2BD35FB1-C8C2-7746-8275-0B2D7509200D}" srcOrd="0" destOrd="0" presId="urn:microsoft.com/office/officeart/2005/8/layout/lProcess2"/>
    <dgm:cxn modelId="{6A493992-9746-C840-B662-C63C42DE64BB}" type="presParOf" srcId="{1DA53681-FFFD-7E4B-9739-192285C5695A}" destId="{FF7DBEDB-6B37-D44E-80ED-2BF2427048DF}" srcOrd="1" destOrd="0" presId="urn:microsoft.com/office/officeart/2005/8/layout/lProcess2"/>
    <dgm:cxn modelId="{2E8BD93C-B577-684B-9822-918F28BCEA96}" type="presParOf" srcId="{1DA53681-FFFD-7E4B-9739-192285C5695A}" destId="{0457284C-8B63-854A-8B29-2111B80EB401}" srcOrd="2" destOrd="0" presId="urn:microsoft.com/office/officeart/2005/8/layout/lProcess2"/>
    <dgm:cxn modelId="{659C6516-CA9B-4047-863F-8B7CDEF0382A}" type="presParOf" srcId="{0457284C-8B63-854A-8B29-2111B80EB401}" destId="{FAB5344F-6498-B44C-B02B-C768DCED2837}" srcOrd="0" destOrd="0" presId="urn:microsoft.com/office/officeart/2005/8/layout/lProcess2"/>
    <dgm:cxn modelId="{9AFE6544-21A0-5744-B187-6E1C5FAA29CC}" type="presParOf" srcId="{FAB5344F-6498-B44C-B02B-C768DCED2837}" destId="{F385A13E-04BD-CC4B-9C56-1683BEF20BD4}" srcOrd="0" destOrd="0" presId="urn:microsoft.com/office/officeart/2005/8/layout/lProcess2"/>
    <dgm:cxn modelId="{A4702334-FA3B-7945-82F1-CDBC5068A293}" type="presParOf" srcId="{49D8A46F-11D9-1941-BCF0-643B3B06B025}" destId="{83261CE1-100A-D445-91A2-374623AD80B0}" srcOrd="1" destOrd="0" presId="urn:microsoft.com/office/officeart/2005/8/layout/lProcess2"/>
    <dgm:cxn modelId="{736917D8-BF16-2643-8A63-0E2AA39ED0D9}" type="presParOf" srcId="{49D8A46F-11D9-1941-BCF0-643B3B06B025}" destId="{00AD3864-DE11-EF42-9086-C995E79A9A4D}" srcOrd="2" destOrd="0" presId="urn:microsoft.com/office/officeart/2005/8/layout/lProcess2"/>
    <dgm:cxn modelId="{97549BEB-6D2C-7A49-8A19-3225167271B3}" type="presParOf" srcId="{00AD3864-DE11-EF42-9086-C995E79A9A4D}" destId="{8ED60F7A-6929-5448-B537-32D1C467F836}" srcOrd="0" destOrd="0" presId="urn:microsoft.com/office/officeart/2005/8/layout/lProcess2"/>
    <dgm:cxn modelId="{00CA8739-F83E-734E-86CC-A97AE292266C}" type="presParOf" srcId="{00AD3864-DE11-EF42-9086-C995E79A9A4D}" destId="{27A7A506-3CFE-764E-A7EF-65023434CEB8}" srcOrd="1" destOrd="0" presId="urn:microsoft.com/office/officeart/2005/8/layout/lProcess2"/>
    <dgm:cxn modelId="{0084FEE3-D673-7F40-AE04-AD77BB3D72A8}" type="presParOf" srcId="{00AD3864-DE11-EF42-9086-C995E79A9A4D}" destId="{4F257F3D-F2FD-6045-8D1C-8BD9665D69FE}" srcOrd="2" destOrd="0" presId="urn:microsoft.com/office/officeart/2005/8/layout/lProcess2"/>
    <dgm:cxn modelId="{BCEBFD73-A8C2-1449-8D49-C749E3F5A07F}" type="presParOf" srcId="{4F257F3D-F2FD-6045-8D1C-8BD9665D69FE}" destId="{4AD9BFCD-FC55-EC4B-8361-5EFF727437A2}" srcOrd="0" destOrd="0" presId="urn:microsoft.com/office/officeart/2005/8/layout/lProcess2"/>
    <dgm:cxn modelId="{37DFFF32-BF3A-3E45-BB41-AEA0804EF964}" type="presParOf" srcId="{4AD9BFCD-FC55-EC4B-8361-5EFF727437A2}" destId="{026D50E3-583E-3242-A922-5D43EE37C355}" srcOrd="0" destOrd="0" presId="urn:microsoft.com/office/officeart/2005/8/layout/lProcess2"/>
    <dgm:cxn modelId="{086FC18D-2A5A-C341-885B-19DA41908D76}" type="presParOf" srcId="{49D8A46F-11D9-1941-BCF0-643B3B06B025}" destId="{44F7B887-F691-4E42-BB12-74DC23BEC912}" srcOrd="3" destOrd="0" presId="urn:microsoft.com/office/officeart/2005/8/layout/lProcess2"/>
    <dgm:cxn modelId="{8E31A61C-15B4-C543-BD8B-2DF7F8EA29A3}" type="presParOf" srcId="{49D8A46F-11D9-1941-BCF0-643B3B06B025}" destId="{58275A66-C28B-DB4B-929C-2582ED15E67C}" srcOrd="4" destOrd="0" presId="urn:microsoft.com/office/officeart/2005/8/layout/lProcess2"/>
    <dgm:cxn modelId="{0EC26FAF-CF2B-EE41-A820-078C2ADFA19A}" type="presParOf" srcId="{58275A66-C28B-DB4B-929C-2582ED15E67C}" destId="{13C9C289-358D-DF43-AF0E-47EFF1137F01}" srcOrd="0" destOrd="0" presId="urn:microsoft.com/office/officeart/2005/8/layout/lProcess2"/>
    <dgm:cxn modelId="{055A3678-5F8E-8B46-9F38-7BB93B510DA5}" type="presParOf" srcId="{58275A66-C28B-DB4B-929C-2582ED15E67C}" destId="{9C240C33-B023-7F49-9C88-08020F6BB468}" srcOrd="1" destOrd="0" presId="urn:microsoft.com/office/officeart/2005/8/layout/lProcess2"/>
    <dgm:cxn modelId="{BC1F1506-983A-8441-841F-98608EEE7E18}" type="presParOf" srcId="{58275A66-C28B-DB4B-929C-2582ED15E67C}" destId="{6A992426-3394-0443-A7EB-C9C52C0726DC}" srcOrd="2" destOrd="0" presId="urn:microsoft.com/office/officeart/2005/8/layout/lProcess2"/>
    <dgm:cxn modelId="{6BAB1939-89BF-A04B-BF05-716A130502D4}" type="presParOf" srcId="{6A992426-3394-0443-A7EB-C9C52C0726DC}" destId="{FC6D2326-8789-0947-9467-35C304F326F4}" srcOrd="0" destOrd="0" presId="urn:microsoft.com/office/officeart/2005/8/layout/lProcess2"/>
    <dgm:cxn modelId="{75347879-B4F8-D545-9774-D931D4063FCB}" type="presParOf" srcId="{FC6D2326-8789-0947-9467-35C304F326F4}" destId="{0E9E4954-BF59-5D4D-9D5A-155994F23639}" srcOrd="0" destOrd="0" presId="urn:microsoft.com/office/officeart/2005/8/layout/lProcess2"/>
  </dgm:cxnLst>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24C8B39-ECFD-3E48-8E3B-9BD59A550C0C}" type="doc">
      <dgm:prSet loTypeId="urn:microsoft.com/office/officeart/2005/8/layout/lProcess2" loCatId="" qsTypeId="urn:microsoft.com/office/officeart/2005/8/quickstyle/3d9" qsCatId="3D" csTypeId="urn:microsoft.com/office/officeart/2005/8/colors/accent5_4" csCatId="accent5" phldr="1"/>
      <dgm:spPr/>
      <dgm:t>
        <a:bodyPr/>
        <a:lstStyle/>
        <a:p>
          <a:endParaRPr lang="zh-CN" altLang="en-US"/>
        </a:p>
      </dgm:t>
    </dgm:pt>
    <dgm:pt modelId="{D2AD654A-ACC0-E64F-898A-6D1D2011C1B6}">
      <dgm:prSet phldrT="[文本]" custT="1"/>
      <dgm:spPr/>
      <dgm:t>
        <a:bodyPr/>
        <a:lstStyle/>
        <a:p>
          <a:pPr>
            <a:buNone/>
          </a:pPr>
          <a:r>
            <a:rPr lang="en-US" altLang="zh-CN" sz="1200" b="1" dirty="0">
              <a:solidFill>
                <a:schemeClr val="tx1">
                  <a:lumMod val="50000"/>
                </a:schemeClr>
              </a:solidFill>
            </a:rPr>
            <a:t>No.1</a:t>
          </a:r>
        </a:p>
        <a:p>
          <a:pPr>
            <a:buNone/>
          </a:pPr>
          <a:r>
            <a:rPr lang="en-US" altLang="zh-CN" sz="1200" b="1" dirty="0">
              <a:solidFill>
                <a:schemeClr val="tx1">
                  <a:lumMod val="50000"/>
                </a:schemeClr>
              </a:solidFill>
            </a:rPr>
            <a:t>Northland Region </a:t>
          </a:r>
          <a:endParaRPr lang="zh-CN" altLang="en-US" sz="1200" b="1" dirty="0">
            <a:solidFill>
              <a:schemeClr val="tx1">
                <a:lumMod val="50000"/>
              </a:schemeClr>
            </a:solidFill>
          </a:endParaRPr>
        </a:p>
      </dgm:t>
    </dgm:pt>
    <dgm:pt modelId="{8EE81DEB-7600-F342-B7FB-0F6361A408FA}" type="parTrans" cxnId="{67B0B660-0B11-C342-AAA3-556B0F3354FC}">
      <dgm:prSet/>
      <dgm:spPr/>
      <dgm:t>
        <a:bodyPr/>
        <a:lstStyle/>
        <a:p>
          <a:endParaRPr lang="zh-CN" altLang="en-US"/>
        </a:p>
      </dgm:t>
    </dgm:pt>
    <dgm:pt modelId="{DE9164C4-9985-BB4D-B3E3-FDEFC0E028BB}" type="sibTrans" cxnId="{67B0B660-0B11-C342-AAA3-556B0F3354FC}">
      <dgm:prSet/>
      <dgm:spPr/>
      <dgm:t>
        <a:bodyPr/>
        <a:lstStyle/>
        <a:p>
          <a:endParaRPr lang="zh-CN" altLang="en-US"/>
        </a:p>
      </dgm:t>
    </dgm:pt>
    <dgm:pt modelId="{02E849A7-D791-1E41-8283-8050E8BC7BFB}">
      <dgm:prSet phldrT="[文本]"/>
      <dgm:spPr/>
      <dgm:t>
        <a:bodyPr/>
        <a:lstStyle/>
        <a:p>
          <a:r>
            <a:rPr lang="en-US" altLang="zh-CN" dirty="0"/>
            <a:t>70K</a:t>
          </a:r>
          <a:endParaRPr lang="zh-CN" altLang="en-US" dirty="0"/>
        </a:p>
      </dgm:t>
    </dgm:pt>
    <dgm:pt modelId="{F3C4DFAC-7F62-3042-B069-A1E2C4F003C7}" type="parTrans" cxnId="{880F16FA-B6B1-8644-80B2-DF5D5F60AB1C}">
      <dgm:prSet/>
      <dgm:spPr/>
      <dgm:t>
        <a:bodyPr/>
        <a:lstStyle/>
        <a:p>
          <a:endParaRPr lang="zh-CN" altLang="en-US"/>
        </a:p>
      </dgm:t>
    </dgm:pt>
    <dgm:pt modelId="{1FF8E28A-BAA7-A248-AF60-E57EE8E64E17}" type="sibTrans" cxnId="{880F16FA-B6B1-8644-80B2-DF5D5F60AB1C}">
      <dgm:prSet/>
      <dgm:spPr/>
      <dgm:t>
        <a:bodyPr/>
        <a:lstStyle/>
        <a:p>
          <a:endParaRPr lang="zh-CN" altLang="en-US"/>
        </a:p>
      </dgm:t>
    </dgm:pt>
    <dgm:pt modelId="{7680EEA2-7655-AB45-A74E-842D24520043}">
      <dgm:prSet phldrT="[文本]" custT="1"/>
      <dgm:spPr/>
      <dgm:t>
        <a:bodyPr/>
        <a:lstStyle/>
        <a:p>
          <a:r>
            <a:rPr lang="en-US" altLang="zh-CN" sz="1200" b="1" dirty="0">
              <a:solidFill>
                <a:schemeClr val="tx1">
                  <a:lumMod val="50000"/>
                </a:schemeClr>
              </a:solidFill>
            </a:rPr>
            <a:t>No.2</a:t>
          </a:r>
        </a:p>
        <a:p>
          <a:r>
            <a:rPr lang="en-US" altLang="zh-CN" sz="1200" b="1" dirty="0">
              <a:solidFill>
                <a:schemeClr val="tx1">
                  <a:lumMod val="50000"/>
                </a:schemeClr>
              </a:solidFill>
            </a:rPr>
            <a:t>Waikato Region</a:t>
          </a:r>
          <a:endParaRPr lang="zh-CN" altLang="en-US" sz="1200" b="1" dirty="0">
            <a:solidFill>
              <a:schemeClr val="tx1">
                <a:lumMod val="50000"/>
              </a:schemeClr>
            </a:solidFill>
          </a:endParaRPr>
        </a:p>
      </dgm:t>
    </dgm:pt>
    <dgm:pt modelId="{FE6F855E-2C57-9B48-B4F0-BB8DC14B3361}" type="parTrans" cxnId="{75792337-60EB-854C-B3DB-CD792643BFC1}">
      <dgm:prSet/>
      <dgm:spPr/>
      <dgm:t>
        <a:bodyPr/>
        <a:lstStyle/>
        <a:p>
          <a:endParaRPr lang="zh-CN" altLang="en-US"/>
        </a:p>
      </dgm:t>
    </dgm:pt>
    <dgm:pt modelId="{CE9587E7-1A5B-7949-9411-C7A788950224}" type="sibTrans" cxnId="{75792337-60EB-854C-B3DB-CD792643BFC1}">
      <dgm:prSet/>
      <dgm:spPr/>
      <dgm:t>
        <a:bodyPr/>
        <a:lstStyle/>
        <a:p>
          <a:endParaRPr lang="zh-CN" altLang="en-US"/>
        </a:p>
      </dgm:t>
    </dgm:pt>
    <dgm:pt modelId="{E3F7D63C-D274-9346-9911-75874AA83A59}">
      <dgm:prSet phldrT="[文本]"/>
      <dgm:spPr/>
      <dgm:t>
        <a:bodyPr/>
        <a:lstStyle/>
        <a:p>
          <a:r>
            <a:rPr lang="en-US" altLang="zh-CN" dirty="0"/>
            <a:t>61K</a:t>
          </a:r>
          <a:endParaRPr lang="zh-CN" altLang="en-US" dirty="0"/>
        </a:p>
      </dgm:t>
    </dgm:pt>
    <dgm:pt modelId="{A15A85EF-42EB-0540-906A-A4DE0A67E9AC}" type="parTrans" cxnId="{A1A69496-A7F4-1D47-87F4-958908C62CD0}">
      <dgm:prSet/>
      <dgm:spPr/>
      <dgm:t>
        <a:bodyPr/>
        <a:lstStyle/>
        <a:p>
          <a:endParaRPr lang="zh-CN" altLang="en-US"/>
        </a:p>
      </dgm:t>
    </dgm:pt>
    <dgm:pt modelId="{3F62FAEE-8108-964B-955B-7CD4EB2289FB}" type="sibTrans" cxnId="{A1A69496-A7F4-1D47-87F4-958908C62CD0}">
      <dgm:prSet/>
      <dgm:spPr/>
      <dgm:t>
        <a:bodyPr/>
        <a:lstStyle/>
        <a:p>
          <a:endParaRPr lang="zh-CN" altLang="en-US"/>
        </a:p>
      </dgm:t>
    </dgm:pt>
    <dgm:pt modelId="{C7AA2EF1-C96C-804D-B0BE-0E0CD5C0B062}">
      <dgm:prSet phldrT="[文本]" custT="1"/>
      <dgm:spPr/>
      <dgm:t>
        <a:bodyPr/>
        <a:lstStyle/>
        <a:p>
          <a:endParaRPr lang="en-US" altLang="zh-CN" sz="1400" b="1" dirty="0">
            <a:solidFill>
              <a:schemeClr val="tx1">
                <a:lumMod val="50000"/>
              </a:schemeClr>
            </a:solidFill>
          </a:endParaRPr>
        </a:p>
        <a:p>
          <a:r>
            <a:rPr lang="en-US" altLang="zh-CN" sz="1400" b="1" dirty="0">
              <a:solidFill>
                <a:schemeClr val="tx1">
                  <a:lumMod val="50000"/>
                </a:schemeClr>
              </a:solidFill>
            </a:rPr>
            <a:t>No.3</a:t>
          </a:r>
        </a:p>
        <a:p>
          <a:r>
            <a:rPr lang="en-US" sz="1400" b="1" i="0" dirty="0">
              <a:solidFill>
                <a:schemeClr val="tx1">
                  <a:lumMod val="50000"/>
                </a:schemeClr>
              </a:solidFill>
            </a:rPr>
            <a:t>Canterbury Region</a:t>
          </a:r>
          <a:endParaRPr lang="en-US" altLang="zh-CN" sz="1400" b="1" dirty="0">
            <a:solidFill>
              <a:schemeClr val="tx1">
                <a:lumMod val="50000"/>
              </a:schemeClr>
            </a:solidFill>
          </a:endParaRPr>
        </a:p>
      </dgm:t>
    </dgm:pt>
    <dgm:pt modelId="{95D8A5F9-4EBE-BD4E-ABBA-B9CDAEBBCD9A}" type="parTrans" cxnId="{A750AEA5-7A24-014B-83B9-CF5F5E68C658}">
      <dgm:prSet/>
      <dgm:spPr/>
      <dgm:t>
        <a:bodyPr/>
        <a:lstStyle/>
        <a:p>
          <a:endParaRPr lang="zh-CN" altLang="en-US"/>
        </a:p>
      </dgm:t>
    </dgm:pt>
    <dgm:pt modelId="{E2EB3820-D51F-1B47-8A2C-D79BAB7D168A}" type="sibTrans" cxnId="{A750AEA5-7A24-014B-83B9-CF5F5E68C658}">
      <dgm:prSet/>
      <dgm:spPr/>
      <dgm:t>
        <a:bodyPr/>
        <a:lstStyle/>
        <a:p>
          <a:endParaRPr lang="zh-CN" altLang="en-US"/>
        </a:p>
      </dgm:t>
    </dgm:pt>
    <dgm:pt modelId="{2D94130E-538A-934E-8CC3-B21D0915362A}">
      <dgm:prSet phldrT="[文本]"/>
      <dgm:spPr/>
      <dgm:t>
        <a:bodyPr/>
        <a:lstStyle/>
        <a:p>
          <a:r>
            <a:rPr lang="en-US" altLang="zh-CN" dirty="0"/>
            <a:t>60K</a:t>
          </a:r>
          <a:endParaRPr lang="zh-CN" altLang="en-US" dirty="0"/>
        </a:p>
      </dgm:t>
    </dgm:pt>
    <dgm:pt modelId="{383A4D54-5F6F-BE43-9E31-BB129FC9D786}" type="parTrans" cxnId="{64B79560-47F2-7C4D-BA54-00292F15B9BD}">
      <dgm:prSet/>
      <dgm:spPr/>
      <dgm:t>
        <a:bodyPr/>
        <a:lstStyle/>
        <a:p>
          <a:endParaRPr lang="zh-CN" altLang="en-US"/>
        </a:p>
      </dgm:t>
    </dgm:pt>
    <dgm:pt modelId="{B46894A4-B8F8-BE4C-ADB3-F506CD061A0D}" type="sibTrans" cxnId="{64B79560-47F2-7C4D-BA54-00292F15B9BD}">
      <dgm:prSet/>
      <dgm:spPr/>
      <dgm:t>
        <a:bodyPr/>
        <a:lstStyle/>
        <a:p>
          <a:endParaRPr lang="zh-CN" altLang="en-US"/>
        </a:p>
      </dgm:t>
    </dgm:pt>
    <dgm:pt modelId="{49D8A46F-11D9-1941-BCF0-643B3B06B025}" type="pres">
      <dgm:prSet presAssocID="{A24C8B39-ECFD-3E48-8E3B-9BD59A550C0C}" presName="theList" presStyleCnt="0">
        <dgm:presLayoutVars>
          <dgm:dir/>
          <dgm:animLvl val="lvl"/>
          <dgm:resizeHandles val="exact"/>
        </dgm:presLayoutVars>
      </dgm:prSet>
      <dgm:spPr/>
    </dgm:pt>
    <dgm:pt modelId="{1DA53681-FFFD-7E4B-9739-192285C5695A}" type="pres">
      <dgm:prSet presAssocID="{D2AD654A-ACC0-E64F-898A-6D1D2011C1B6}" presName="compNode" presStyleCnt="0"/>
      <dgm:spPr/>
    </dgm:pt>
    <dgm:pt modelId="{2BD35FB1-C8C2-7746-8275-0B2D7509200D}" type="pres">
      <dgm:prSet presAssocID="{D2AD654A-ACC0-E64F-898A-6D1D2011C1B6}" presName="aNode" presStyleLbl="bgShp" presStyleIdx="0" presStyleCnt="3" custScaleY="82366"/>
      <dgm:spPr/>
    </dgm:pt>
    <dgm:pt modelId="{FF7DBEDB-6B37-D44E-80ED-2BF2427048DF}" type="pres">
      <dgm:prSet presAssocID="{D2AD654A-ACC0-E64F-898A-6D1D2011C1B6}" presName="textNode" presStyleLbl="bgShp" presStyleIdx="0" presStyleCnt="3"/>
      <dgm:spPr/>
    </dgm:pt>
    <dgm:pt modelId="{0457284C-8B63-854A-8B29-2111B80EB401}" type="pres">
      <dgm:prSet presAssocID="{D2AD654A-ACC0-E64F-898A-6D1D2011C1B6}" presName="compChildNode" presStyleCnt="0"/>
      <dgm:spPr/>
    </dgm:pt>
    <dgm:pt modelId="{FAB5344F-6498-B44C-B02B-C768DCED2837}" type="pres">
      <dgm:prSet presAssocID="{D2AD654A-ACC0-E64F-898A-6D1D2011C1B6}" presName="theInnerList" presStyleCnt="0"/>
      <dgm:spPr/>
    </dgm:pt>
    <dgm:pt modelId="{F385A13E-04BD-CC4B-9C56-1683BEF20BD4}" type="pres">
      <dgm:prSet presAssocID="{02E849A7-D791-1E41-8283-8050E8BC7BFB}" presName="childNode" presStyleLbl="node1" presStyleIdx="0" presStyleCnt="3" custAng="21540000" custScaleY="73673" custLinFactNeighborX="2786" custLinFactNeighborY="2507">
        <dgm:presLayoutVars>
          <dgm:bulletEnabled val="1"/>
        </dgm:presLayoutVars>
      </dgm:prSet>
      <dgm:spPr/>
    </dgm:pt>
    <dgm:pt modelId="{83261CE1-100A-D445-91A2-374623AD80B0}" type="pres">
      <dgm:prSet presAssocID="{D2AD654A-ACC0-E64F-898A-6D1D2011C1B6}" presName="aSpace" presStyleCnt="0"/>
      <dgm:spPr/>
    </dgm:pt>
    <dgm:pt modelId="{00AD3864-DE11-EF42-9086-C995E79A9A4D}" type="pres">
      <dgm:prSet presAssocID="{7680EEA2-7655-AB45-A74E-842D24520043}" presName="compNode" presStyleCnt="0"/>
      <dgm:spPr/>
    </dgm:pt>
    <dgm:pt modelId="{8ED60F7A-6929-5448-B537-32D1C467F836}" type="pres">
      <dgm:prSet presAssocID="{7680EEA2-7655-AB45-A74E-842D24520043}" presName="aNode" presStyleLbl="bgShp" presStyleIdx="1" presStyleCnt="3" custScaleY="82366"/>
      <dgm:spPr/>
    </dgm:pt>
    <dgm:pt modelId="{27A7A506-3CFE-764E-A7EF-65023434CEB8}" type="pres">
      <dgm:prSet presAssocID="{7680EEA2-7655-AB45-A74E-842D24520043}" presName="textNode" presStyleLbl="bgShp" presStyleIdx="1" presStyleCnt="3"/>
      <dgm:spPr/>
    </dgm:pt>
    <dgm:pt modelId="{4F257F3D-F2FD-6045-8D1C-8BD9665D69FE}" type="pres">
      <dgm:prSet presAssocID="{7680EEA2-7655-AB45-A74E-842D24520043}" presName="compChildNode" presStyleCnt="0"/>
      <dgm:spPr/>
    </dgm:pt>
    <dgm:pt modelId="{4AD9BFCD-FC55-EC4B-8361-5EFF727437A2}" type="pres">
      <dgm:prSet presAssocID="{7680EEA2-7655-AB45-A74E-842D24520043}" presName="theInnerList" presStyleCnt="0"/>
      <dgm:spPr/>
    </dgm:pt>
    <dgm:pt modelId="{026D50E3-583E-3242-A922-5D43EE37C355}" type="pres">
      <dgm:prSet presAssocID="{E3F7D63C-D274-9346-9911-75874AA83A59}" presName="childNode" presStyleLbl="node1" presStyleIdx="1" presStyleCnt="3" custAng="21540000" custScaleY="58482" custLinFactNeighborY="6734">
        <dgm:presLayoutVars>
          <dgm:bulletEnabled val="1"/>
        </dgm:presLayoutVars>
      </dgm:prSet>
      <dgm:spPr/>
    </dgm:pt>
    <dgm:pt modelId="{44F7B887-F691-4E42-BB12-74DC23BEC912}" type="pres">
      <dgm:prSet presAssocID="{7680EEA2-7655-AB45-A74E-842D24520043}" presName="aSpace" presStyleCnt="0"/>
      <dgm:spPr/>
    </dgm:pt>
    <dgm:pt modelId="{58275A66-C28B-DB4B-929C-2582ED15E67C}" type="pres">
      <dgm:prSet presAssocID="{C7AA2EF1-C96C-804D-B0BE-0E0CD5C0B062}" presName="compNode" presStyleCnt="0"/>
      <dgm:spPr/>
    </dgm:pt>
    <dgm:pt modelId="{13C9C289-358D-DF43-AF0E-47EFF1137F01}" type="pres">
      <dgm:prSet presAssocID="{C7AA2EF1-C96C-804D-B0BE-0E0CD5C0B062}" presName="aNode" presStyleLbl="bgShp" presStyleIdx="2" presStyleCnt="3" custScaleY="82366"/>
      <dgm:spPr/>
    </dgm:pt>
    <dgm:pt modelId="{9C240C33-B023-7F49-9C88-08020F6BB468}" type="pres">
      <dgm:prSet presAssocID="{C7AA2EF1-C96C-804D-B0BE-0E0CD5C0B062}" presName="textNode" presStyleLbl="bgShp" presStyleIdx="2" presStyleCnt="3"/>
      <dgm:spPr/>
    </dgm:pt>
    <dgm:pt modelId="{6A992426-3394-0443-A7EB-C9C52C0726DC}" type="pres">
      <dgm:prSet presAssocID="{C7AA2EF1-C96C-804D-B0BE-0E0CD5C0B062}" presName="compChildNode" presStyleCnt="0"/>
      <dgm:spPr/>
    </dgm:pt>
    <dgm:pt modelId="{FC6D2326-8789-0947-9467-35C304F326F4}" type="pres">
      <dgm:prSet presAssocID="{C7AA2EF1-C96C-804D-B0BE-0E0CD5C0B062}" presName="theInnerList" presStyleCnt="0"/>
      <dgm:spPr/>
    </dgm:pt>
    <dgm:pt modelId="{0E9E4954-BF59-5D4D-9D5A-155994F23639}" type="pres">
      <dgm:prSet presAssocID="{2D94130E-538A-934E-8CC3-B21D0915362A}" presName="childNode" presStyleLbl="node1" presStyleIdx="2" presStyleCnt="3" custAng="21540000" custScaleX="101201" custScaleY="48457" custLinFactNeighborX="-3757" custLinFactNeighborY="8279">
        <dgm:presLayoutVars>
          <dgm:bulletEnabled val="1"/>
        </dgm:presLayoutVars>
      </dgm:prSet>
      <dgm:spPr/>
    </dgm:pt>
  </dgm:ptLst>
  <dgm:cxnLst>
    <dgm:cxn modelId="{AFF6D30F-17F3-4A45-94ED-4571E1421D90}" type="presOf" srcId="{C7AA2EF1-C96C-804D-B0BE-0E0CD5C0B062}" destId="{13C9C289-358D-DF43-AF0E-47EFF1137F01}" srcOrd="0" destOrd="0" presId="urn:microsoft.com/office/officeart/2005/8/layout/lProcess2"/>
    <dgm:cxn modelId="{E5DA5D1C-BFF0-9546-A8FD-EA2B64F55460}" type="presOf" srcId="{7680EEA2-7655-AB45-A74E-842D24520043}" destId="{8ED60F7A-6929-5448-B537-32D1C467F836}" srcOrd="0" destOrd="0" presId="urn:microsoft.com/office/officeart/2005/8/layout/lProcess2"/>
    <dgm:cxn modelId="{75792337-60EB-854C-B3DB-CD792643BFC1}" srcId="{A24C8B39-ECFD-3E48-8E3B-9BD59A550C0C}" destId="{7680EEA2-7655-AB45-A74E-842D24520043}" srcOrd="1" destOrd="0" parTransId="{FE6F855E-2C57-9B48-B4F0-BB8DC14B3361}" sibTransId="{CE9587E7-1A5B-7949-9411-C7A788950224}"/>
    <dgm:cxn modelId="{26EAF855-A294-0841-9CF7-0669567AED31}" type="presOf" srcId="{D2AD654A-ACC0-E64F-898A-6D1D2011C1B6}" destId="{2BD35FB1-C8C2-7746-8275-0B2D7509200D}" srcOrd="0" destOrd="0" presId="urn:microsoft.com/office/officeart/2005/8/layout/lProcess2"/>
    <dgm:cxn modelId="{64B79560-47F2-7C4D-BA54-00292F15B9BD}" srcId="{C7AA2EF1-C96C-804D-B0BE-0E0CD5C0B062}" destId="{2D94130E-538A-934E-8CC3-B21D0915362A}" srcOrd="0" destOrd="0" parTransId="{383A4D54-5F6F-BE43-9E31-BB129FC9D786}" sibTransId="{B46894A4-B8F8-BE4C-ADB3-F506CD061A0D}"/>
    <dgm:cxn modelId="{67B0B660-0B11-C342-AAA3-556B0F3354FC}" srcId="{A24C8B39-ECFD-3E48-8E3B-9BD59A550C0C}" destId="{D2AD654A-ACC0-E64F-898A-6D1D2011C1B6}" srcOrd="0" destOrd="0" parTransId="{8EE81DEB-7600-F342-B7FB-0F6361A408FA}" sibTransId="{DE9164C4-9985-BB4D-B3E3-FDEFC0E028BB}"/>
    <dgm:cxn modelId="{45545561-241D-0D45-8FEC-6DBDDD971AEB}" type="presOf" srcId="{A24C8B39-ECFD-3E48-8E3B-9BD59A550C0C}" destId="{49D8A46F-11D9-1941-BCF0-643B3B06B025}" srcOrd="0" destOrd="0" presId="urn:microsoft.com/office/officeart/2005/8/layout/lProcess2"/>
    <dgm:cxn modelId="{2043F568-905C-4647-A23C-9AAB8126DBD6}" type="presOf" srcId="{C7AA2EF1-C96C-804D-B0BE-0E0CD5C0B062}" destId="{9C240C33-B023-7F49-9C88-08020F6BB468}" srcOrd="1" destOrd="0" presId="urn:microsoft.com/office/officeart/2005/8/layout/lProcess2"/>
    <dgm:cxn modelId="{F19B4078-5B13-8C45-8C9E-52D45B7A4F79}" type="presOf" srcId="{E3F7D63C-D274-9346-9911-75874AA83A59}" destId="{026D50E3-583E-3242-A922-5D43EE37C355}" srcOrd="0" destOrd="0" presId="urn:microsoft.com/office/officeart/2005/8/layout/lProcess2"/>
    <dgm:cxn modelId="{A1A69496-A7F4-1D47-87F4-958908C62CD0}" srcId="{7680EEA2-7655-AB45-A74E-842D24520043}" destId="{E3F7D63C-D274-9346-9911-75874AA83A59}" srcOrd="0" destOrd="0" parTransId="{A15A85EF-42EB-0540-906A-A4DE0A67E9AC}" sibTransId="{3F62FAEE-8108-964B-955B-7CD4EB2289FB}"/>
    <dgm:cxn modelId="{A750AEA5-7A24-014B-83B9-CF5F5E68C658}" srcId="{A24C8B39-ECFD-3E48-8E3B-9BD59A550C0C}" destId="{C7AA2EF1-C96C-804D-B0BE-0E0CD5C0B062}" srcOrd="2" destOrd="0" parTransId="{95D8A5F9-4EBE-BD4E-ABBA-B9CDAEBBCD9A}" sibTransId="{E2EB3820-D51F-1B47-8A2C-D79BAB7D168A}"/>
    <dgm:cxn modelId="{400295AC-83C1-5949-A271-CF57C196CEDE}" type="presOf" srcId="{7680EEA2-7655-AB45-A74E-842D24520043}" destId="{27A7A506-3CFE-764E-A7EF-65023434CEB8}" srcOrd="1" destOrd="0" presId="urn:microsoft.com/office/officeart/2005/8/layout/lProcess2"/>
    <dgm:cxn modelId="{E89A77B0-9C1C-6F46-B931-A003A1A61B8C}" type="presOf" srcId="{D2AD654A-ACC0-E64F-898A-6D1D2011C1B6}" destId="{FF7DBEDB-6B37-D44E-80ED-2BF2427048DF}" srcOrd="1" destOrd="0" presId="urn:microsoft.com/office/officeart/2005/8/layout/lProcess2"/>
    <dgm:cxn modelId="{6E0858D6-2EAC-CD4F-9BCE-A4FF1FBE23B3}" type="presOf" srcId="{02E849A7-D791-1E41-8283-8050E8BC7BFB}" destId="{F385A13E-04BD-CC4B-9C56-1683BEF20BD4}" srcOrd="0" destOrd="0" presId="urn:microsoft.com/office/officeart/2005/8/layout/lProcess2"/>
    <dgm:cxn modelId="{A9D4F5F2-DD7F-F445-A697-1651EFAFDE3C}" type="presOf" srcId="{2D94130E-538A-934E-8CC3-B21D0915362A}" destId="{0E9E4954-BF59-5D4D-9D5A-155994F23639}" srcOrd="0" destOrd="0" presId="urn:microsoft.com/office/officeart/2005/8/layout/lProcess2"/>
    <dgm:cxn modelId="{880F16FA-B6B1-8644-80B2-DF5D5F60AB1C}" srcId="{D2AD654A-ACC0-E64F-898A-6D1D2011C1B6}" destId="{02E849A7-D791-1E41-8283-8050E8BC7BFB}" srcOrd="0" destOrd="0" parTransId="{F3C4DFAC-7F62-3042-B069-A1E2C4F003C7}" sibTransId="{1FF8E28A-BAA7-A248-AF60-E57EE8E64E17}"/>
    <dgm:cxn modelId="{8B3FF25C-6875-7E4B-AD90-F1C0CF445D05}" type="presParOf" srcId="{49D8A46F-11D9-1941-BCF0-643B3B06B025}" destId="{1DA53681-FFFD-7E4B-9739-192285C5695A}" srcOrd="0" destOrd="0" presId="urn:microsoft.com/office/officeart/2005/8/layout/lProcess2"/>
    <dgm:cxn modelId="{D0AA5E72-7B8E-E843-999E-FEEB8D4549B6}" type="presParOf" srcId="{1DA53681-FFFD-7E4B-9739-192285C5695A}" destId="{2BD35FB1-C8C2-7746-8275-0B2D7509200D}" srcOrd="0" destOrd="0" presId="urn:microsoft.com/office/officeart/2005/8/layout/lProcess2"/>
    <dgm:cxn modelId="{6A493992-9746-C840-B662-C63C42DE64BB}" type="presParOf" srcId="{1DA53681-FFFD-7E4B-9739-192285C5695A}" destId="{FF7DBEDB-6B37-D44E-80ED-2BF2427048DF}" srcOrd="1" destOrd="0" presId="urn:microsoft.com/office/officeart/2005/8/layout/lProcess2"/>
    <dgm:cxn modelId="{2E8BD93C-B577-684B-9822-918F28BCEA96}" type="presParOf" srcId="{1DA53681-FFFD-7E4B-9739-192285C5695A}" destId="{0457284C-8B63-854A-8B29-2111B80EB401}" srcOrd="2" destOrd="0" presId="urn:microsoft.com/office/officeart/2005/8/layout/lProcess2"/>
    <dgm:cxn modelId="{659C6516-CA9B-4047-863F-8B7CDEF0382A}" type="presParOf" srcId="{0457284C-8B63-854A-8B29-2111B80EB401}" destId="{FAB5344F-6498-B44C-B02B-C768DCED2837}" srcOrd="0" destOrd="0" presId="urn:microsoft.com/office/officeart/2005/8/layout/lProcess2"/>
    <dgm:cxn modelId="{9AFE6544-21A0-5744-B187-6E1C5FAA29CC}" type="presParOf" srcId="{FAB5344F-6498-B44C-B02B-C768DCED2837}" destId="{F385A13E-04BD-CC4B-9C56-1683BEF20BD4}" srcOrd="0" destOrd="0" presId="urn:microsoft.com/office/officeart/2005/8/layout/lProcess2"/>
    <dgm:cxn modelId="{A4702334-FA3B-7945-82F1-CDBC5068A293}" type="presParOf" srcId="{49D8A46F-11D9-1941-BCF0-643B3B06B025}" destId="{83261CE1-100A-D445-91A2-374623AD80B0}" srcOrd="1" destOrd="0" presId="urn:microsoft.com/office/officeart/2005/8/layout/lProcess2"/>
    <dgm:cxn modelId="{736917D8-BF16-2643-8A63-0E2AA39ED0D9}" type="presParOf" srcId="{49D8A46F-11D9-1941-BCF0-643B3B06B025}" destId="{00AD3864-DE11-EF42-9086-C995E79A9A4D}" srcOrd="2" destOrd="0" presId="urn:microsoft.com/office/officeart/2005/8/layout/lProcess2"/>
    <dgm:cxn modelId="{97549BEB-6D2C-7A49-8A19-3225167271B3}" type="presParOf" srcId="{00AD3864-DE11-EF42-9086-C995E79A9A4D}" destId="{8ED60F7A-6929-5448-B537-32D1C467F836}" srcOrd="0" destOrd="0" presId="urn:microsoft.com/office/officeart/2005/8/layout/lProcess2"/>
    <dgm:cxn modelId="{00CA8739-F83E-734E-86CC-A97AE292266C}" type="presParOf" srcId="{00AD3864-DE11-EF42-9086-C995E79A9A4D}" destId="{27A7A506-3CFE-764E-A7EF-65023434CEB8}" srcOrd="1" destOrd="0" presId="urn:microsoft.com/office/officeart/2005/8/layout/lProcess2"/>
    <dgm:cxn modelId="{0084FEE3-D673-7F40-AE04-AD77BB3D72A8}" type="presParOf" srcId="{00AD3864-DE11-EF42-9086-C995E79A9A4D}" destId="{4F257F3D-F2FD-6045-8D1C-8BD9665D69FE}" srcOrd="2" destOrd="0" presId="urn:microsoft.com/office/officeart/2005/8/layout/lProcess2"/>
    <dgm:cxn modelId="{BCEBFD73-A8C2-1449-8D49-C749E3F5A07F}" type="presParOf" srcId="{4F257F3D-F2FD-6045-8D1C-8BD9665D69FE}" destId="{4AD9BFCD-FC55-EC4B-8361-5EFF727437A2}" srcOrd="0" destOrd="0" presId="urn:microsoft.com/office/officeart/2005/8/layout/lProcess2"/>
    <dgm:cxn modelId="{37DFFF32-BF3A-3E45-BB41-AEA0804EF964}" type="presParOf" srcId="{4AD9BFCD-FC55-EC4B-8361-5EFF727437A2}" destId="{026D50E3-583E-3242-A922-5D43EE37C355}" srcOrd="0" destOrd="0" presId="urn:microsoft.com/office/officeart/2005/8/layout/lProcess2"/>
    <dgm:cxn modelId="{086FC18D-2A5A-C341-885B-19DA41908D76}" type="presParOf" srcId="{49D8A46F-11D9-1941-BCF0-643B3B06B025}" destId="{44F7B887-F691-4E42-BB12-74DC23BEC912}" srcOrd="3" destOrd="0" presId="urn:microsoft.com/office/officeart/2005/8/layout/lProcess2"/>
    <dgm:cxn modelId="{8E31A61C-15B4-C543-BD8B-2DF7F8EA29A3}" type="presParOf" srcId="{49D8A46F-11D9-1941-BCF0-643B3B06B025}" destId="{58275A66-C28B-DB4B-929C-2582ED15E67C}" srcOrd="4" destOrd="0" presId="urn:microsoft.com/office/officeart/2005/8/layout/lProcess2"/>
    <dgm:cxn modelId="{0EC26FAF-CF2B-EE41-A820-078C2ADFA19A}" type="presParOf" srcId="{58275A66-C28B-DB4B-929C-2582ED15E67C}" destId="{13C9C289-358D-DF43-AF0E-47EFF1137F01}" srcOrd="0" destOrd="0" presId="urn:microsoft.com/office/officeart/2005/8/layout/lProcess2"/>
    <dgm:cxn modelId="{055A3678-5F8E-8B46-9F38-7BB93B510DA5}" type="presParOf" srcId="{58275A66-C28B-DB4B-929C-2582ED15E67C}" destId="{9C240C33-B023-7F49-9C88-08020F6BB468}" srcOrd="1" destOrd="0" presId="urn:microsoft.com/office/officeart/2005/8/layout/lProcess2"/>
    <dgm:cxn modelId="{BC1F1506-983A-8441-841F-98608EEE7E18}" type="presParOf" srcId="{58275A66-C28B-DB4B-929C-2582ED15E67C}" destId="{6A992426-3394-0443-A7EB-C9C52C0726DC}" srcOrd="2" destOrd="0" presId="urn:microsoft.com/office/officeart/2005/8/layout/lProcess2"/>
    <dgm:cxn modelId="{6BAB1939-89BF-A04B-BF05-716A130502D4}" type="presParOf" srcId="{6A992426-3394-0443-A7EB-C9C52C0726DC}" destId="{FC6D2326-8789-0947-9467-35C304F326F4}" srcOrd="0" destOrd="0" presId="urn:microsoft.com/office/officeart/2005/8/layout/lProcess2"/>
    <dgm:cxn modelId="{75347879-B4F8-D545-9774-D931D4063FCB}" type="presParOf" srcId="{FC6D2326-8789-0947-9467-35C304F326F4}" destId="{0E9E4954-BF59-5D4D-9D5A-155994F23639}" srcOrd="0"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24C8B39-ECFD-3E48-8E3B-9BD59A550C0C}" type="doc">
      <dgm:prSet loTypeId="urn:microsoft.com/office/officeart/2005/8/layout/lProcess2" loCatId="" qsTypeId="urn:microsoft.com/office/officeart/2005/8/quickstyle/3d9" qsCatId="3D" csTypeId="urn:microsoft.com/office/officeart/2005/8/colors/accent3_4" csCatId="accent3" phldr="1"/>
      <dgm:spPr/>
      <dgm:t>
        <a:bodyPr/>
        <a:lstStyle/>
        <a:p>
          <a:endParaRPr lang="zh-CN" altLang="en-US"/>
        </a:p>
      </dgm:t>
    </dgm:pt>
    <dgm:pt modelId="{D2AD654A-ACC0-E64F-898A-6D1D2011C1B6}">
      <dgm:prSet phldrT="[文本]"/>
      <dgm:spPr/>
      <dgm:t>
        <a:bodyPr/>
        <a:lstStyle/>
        <a:p>
          <a:pPr>
            <a:buNone/>
          </a:pPr>
          <a:r>
            <a:rPr lang="en-US" altLang="zh-CN" b="1" dirty="0">
              <a:solidFill>
                <a:schemeClr val="tx1">
                  <a:lumMod val="50000"/>
                </a:schemeClr>
              </a:solidFill>
            </a:rPr>
            <a:t>No.1</a:t>
          </a:r>
        </a:p>
        <a:p>
          <a:pPr>
            <a:buNone/>
          </a:pPr>
          <a:r>
            <a:rPr lang="en-US" altLang="zh-CN" b="1" dirty="0">
              <a:solidFill>
                <a:schemeClr val="tx1">
                  <a:lumMod val="50000"/>
                </a:schemeClr>
              </a:solidFill>
            </a:rPr>
            <a:t>Gisborne Region </a:t>
          </a:r>
          <a:endParaRPr lang="zh-CN" altLang="en-US" b="1" dirty="0">
            <a:solidFill>
              <a:schemeClr val="tx1">
                <a:lumMod val="50000"/>
              </a:schemeClr>
            </a:solidFill>
          </a:endParaRPr>
        </a:p>
      </dgm:t>
    </dgm:pt>
    <dgm:pt modelId="{8EE81DEB-7600-F342-B7FB-0F6361A408FA}" type="parTrans" cxnId="{67B0B660-0B11-C342-AAA3-556B0F3354FC}">
      <dgm:prSet/>
      <dgm:spPr/>
      <dgm:t>
        <a:bodyPr/>
        <a:lstStyle/>
        <a:p>
          <a:endParaRPr lang="zh-CN" altLang="en-US"/>
        </a:p>
      </dgm:t>
    </dgm:pt>
    <dgm:pt modelId="{DE9164C4-9985-BB4D-B3E3-FDEFC0E028BB}" type="sibTrans" cxnId="{67B0B660-0B11-C342-AAA3-556B0F3354FC}">
      <dgm:prSet/>
      <dgm:spPr/>
      <dgm:t>
        <a:bodyPr/>
        <a:lstStyle/>
        <a:p>
          <a:endParaRPr lang="zh-CN" altLang="en-US"/>
        </a:p>
      </dgm:t>
    </dgm:pt>
    <dgm:pt modelId="{02E849A7-D791-1E41-8283-8050E8BC7BFB}">
      <dgm:prSet phldrT="[文本]"/>
      <dgm:spPr/>
      <dgm:t>
        <a:bodyPr/>
        <a:lstStyle/>
        <a:p>
          <a:r>
            <a:rPr lang="en-US" altLang="zh-CN" dirty="0"/>
            <a:t>86K</a:t>
          </a:r>
          <a:endParaRPr lang="zh-CN" altLang="en-US" dirty="0"/>
        </a:p>
      </dgm:t>
    </dgm:pt>
    <dgm:pt modelId="{F3C4DFAC-7F62-3042-B069-A1E2C4F003C7}" type="parTrans" cxnId="{880F16FA-B6B1-8644-80B2-DF5D5F60AB1C}">
      <dgm:prSet/>
      <dgm:spPr/>
      <dgm:t>
        <a:bodyPr/>
        <a:lstStyle/>
        <a:p>
          <a:endParaRPr lang="zh-CN" altLang="en-US"/>
        </a:p>
      </dgm:t>
    </dgm:pt>
    <dgm:pt modelId="{1FF8E28A-BAA7-A248-AF60-E57EE8E64E17}" type="sibTrans" cxnId="{880F16FA-B6B1-8644-80B2-DF5D5F60AB1C}">
      <dgm:prSet/>
      <dgm:spPr/>
      <dgm:t>
        <a:bodyPr/>
        <a:lstStyle/>
        <a:p>
          <a:endParaRPr lang="zh-CN" altLang="en-US"/>
        </a:p>
      </dgm:t>
    </dgm:pt>
    <dgm:pt modelId="{7680EEA2-7655-AB45-A74E-842D24520043}">
      <dgm:prSet phldrT="[文本]" custT="1"/>
      <dgm:spPr/>
      <dgm:t>
        <a:bodyPr/>
        <a:lstStyle/>
        <a:p>
          <a:endParaRPr lang="en-US" altLang="zh-CN" sz="1400" b="1" dirty="0">
            <a:solidFill>
              <a:schemeClr val="tx1">
                <a:lumMod val="50000"/>
              </a:schemeClr>
            </a:solidFill>
          </a:endParaRPr>
        </a:p>
        <a:p>
          <a:r>
            <a:rPr lang="en-US" altLang="zh-CN" sz="1400" b="1" dirty="0">
              <a:solidFill>
                <a:schemeClr val="tx1">
                  <a:lumMod val="50000"/>
                </a:schemeClr>
              </a:solidFill>
            </a:rPr>
            <a:t>No.2</a:t>
          </a:r>
        </a:p>
        <a:p>
          <a:r>
            <a:rPr lang="en-US" altLang="zh-CN" sz="1400" b="1" dirty="0">
              <a:solidFill>
                <a:schemeClr val="tx1">
                  <a:lumMod val="50000"/>
                </a:schemeClr>
              </a:solidFill>
            </a:rPr>
            <a:t>Hawke’s Bay Region</a:t>
          </a:r>
          <a:endParaRPr lang="zh-CN" altLang="en-US" sz="1400" b="1" dirty="0">
            <a:solidFill>
              <a:schemeClr val="tx1">
                <a:lumMod val="50000"/>
              </a:schemeClr>
            </a:solidFill>
          </a:endParaRPr>
        </a:p>
      </dgm:t>
    </dgm:pt>
    <dgm:pt modelId="{FE6F855E-2C57-9B48-B4F0-BB8DC14B3361}" type="parTrans" cxnId="{75792337-60EB-854C-B3DB-CD792643BFC1}">
      <dgm:prSet/>
      <dgm:spPr/>
      <dgm:t>
        <a:bodyPr/>
        <a:lstStyle/>
        <a:p>
          <a:endParaRPr lang="zh-CN" altLang="en-US"/>
        </a:p>
      </dgm:t>
    </dgm:pt>
    <dgm:pt modelId="{CE9587E7-1A5B-7949-9411-C7A788950224}" type="sibTrans" cxnId="{75792337-60EB-854C-B3DB-CD792643BFC1}">
      <dgm:prSet/>
      <dgm:spPr/>
      <dgm:t>
        <a:bodyPr/>
        <a:lstStyle/>
        <a:p>
          <a:endParaRPr lang="zh-CN" altLang="en-US"/>
        </a:p>
      </dgm:t>
    </dgm:pt>
    <dgm:pt modelId="{E3F7D63C-D274-9346-9911-75874AA83A59}">
      <dgm:prSet phldrT="[文本]"/>
      <dgm:spPr/>
      <dgm:t>
        <a:bodyPr/>
        <a:lstStyle/>
        <a:p>
          <a:r>
            <a:rPr lang="en-US" altLang="zh-CN" dirty="0"/>
            <a:t>83K</a:t>
          </a:r>
          <a:endParaRPr lang="zh-CN" altLang="en-US" dirty="0"/>
        </a:p>
      </dgm:t>
    </dgm:pt>
    <dgm:pt modelId="{A15A85EF-42EB-0540-906A-A4DE0A67E9AC}" type="parTrans" cxnId="{A1A69496-A7F4-1D47-87F4-958908C62CD0}">
      <dgm:prSet/>
      <dgm:spPr/>
      <dgm:t>
        <a:bodyPr/>
        <a:lstStyle/>
        <a:p>
          <a:endParaRPr lang="zh-CN" altLang="en-US"/>
        </a:p>
      </dgm:t>
    </dgm:pt>
    <dgm:pt modelId="{3F62FAEE-8108-964B-955B-7CD4EB2289FB}" type="sibTrans" cxnId="{A1A69496-A7F4-1D47-87F4-958908C62CD0}">
      <dgm:prSet/>
      <dgm:spPr/>
      <dgm:t>
        <a:bodyPr/>
        <a:lstStyle/>
        <a:p>
          <a:endParaRPr lang="zh-CN" altLang="en-US"/>
        </a:p>
      </dgm:t>
    </dgm:pt>
    <dgm:pt modelId="{C7AA2EF1-C96C-804D-B0BE-0E0CD5C0B062}">
      <dgm:prSet phldrT="[文本]" custT="1"/>
      <dgm:spPr/>
      <dgm:t>
        <a:bodyPr/>
        <a:lstStyle/>
        <a:p>
          <a:endParaRPr lang="en-US" altLang="zh-CN" sz="1400" b="1" dirty="0">
            <a:solidFill>
              <a:schemeClr val="tx1">
                <a:lumMod val="50000"/>
              </a:schemeClr>
            </a:solidFill>
          </a:endParaRPr>
        </a:p>
        <a:p>
          <a:r>
            <a:rPr lang="en-US" altLang="zh-CN" sz="1400" b="1" dirty="0">
              <a:solidFill>
                <a:schemeClr val="tx1">
                  <a:lumMod val="50000"/>
                </a:schemeClr>
              </a:solidFill>
            </a:rPr>
            <a:t>No.3</a:t>
          </a:r>
        </a:p>
        <a:p>
          <a:r>
            <a:rPr lang="en-US" altLang="zh-CN" sz="1400" b="1" dirty="0">
              <a:solidFill>
                <a:schemeClr val="tx1">
                  <a:lumMod val="50000"/>
                </a:schemeClr>
              </a:solidFill>
            </a:rPr>
            <a:t>Canterbury Region</a:t>
          </a:r>
          <a:endParaRPr lang="zh-CN" altLang="en-US" sz="1400" b="1" dirty="0">
            <a:solidFill>
              <a:schemeClr val="tx1">
                <a:lumMod val="50000"/>
              </a:schemeClr>
            </a:solidFill>
          </a:endParaRPr>
        </a:p>
      </dgm:t>
    </dgm:pt>
    <dgm:pt modelId="{95D8A5F9-4EBE-BD4E-ABBA-B9CDAEBBCD9A}" type="parTrans" cxnId="{A750AEA5-7A24-014B-83B9-CF5F5E68C658}">
      <dgm:prSet/>
      <dgm:spPr/>
      <dgm:t>
        <a:bodyPr/>
        <a:lstStyle/>
        <a:p>
          <a:endParaRPr lang="zh-CN" altLang="en-US"/>
        </a:p>
      </dgm:t>
    </dgm:pt>
    <dgm:pt modelId="{E2EB3820-D51F-1B47-8A2C-D79BAB7D168A}" type="sibTrans" cxnId="{A750AEA5-7A24-014B-83B9-CF5F5E68C658}">
      <dgm:prSet/>
      <dgm:spPr/>
      <dgm:t>
        <a:bodyPr/>
        <a:lstStyle/>
        <a:p>
          <a:endParaRPr lang="zh-CN" altLang="en-US"/>
        </a:p>
      </dgm:t>
    </dgm:pt>
    <dgm:pt modelId="{2D94130E-538A-934E-8CC3-B21D0915362A}">
      <dgm:prSet phldrT="[文本]"/>
      <dgm:spPr/>
      <dgm:t>
        <a:bodyPr/>
        <a:lstStyle/>
        <a:p>
          <a:r>
            <a:rPr lang="en-US" altLang="zh-CN" dirty="0"/>
            <a:t>82K</a:t>
          </a:r>
          <a:endParaRPr lang="zh-CN" altLang="en-US" dirty="0"/>
        </a:p>
      </dgm:t>
    </dgm:pt>
    <dgm:pt modelId="{383A4D54-5F6F-BE43-9E31-BB129FC9D786}" type="parTrans" cxnId="{64B79560-47F2-7C4D-BA54-00292F15B9BD}">
      <dgm:prSet/>
      <dgm:spPr/>
      <dgm:t>
        <a:bodyPr/>
        <a:lstStyle/>
        <a:p>
          <a:endParaRPr lang="zh-CN" altLang="en-US"/>
        </a:p>
      </dgm:t>
    </dgm:pt>
    <dgm:pt modelId="{B46894A4-B8F8-BE4C-ADB3-F506CD061A0D}" type="sibTrans" cxnId="{64B79560-47F2-7C4D-BA54-00292F15B9BD}">
      <dgm:prSet/>
      <dgm:spPr/>
      <dgm:t>
        <a:bodyPr/>
        <a:lstStyle/>
        <a:p>
          <a:endParaRPr lang="zh-CN" altLang="en-US"/>
        </a:p>
      </dgm:t>
    </dgm:pt>
    <dgm:pt modelId="{49D8A46F-11D9-1941-BCF0-643B3B06B025}" type="pres">
      <dgm:prSet presAssocID="{A24C8B39-ECFD-3E48-8E3B-9BD59A550C0C}" presName="theList" presStyleCnt="0">
        <dgm:presLayoutVars>
          <dgm:dir/>
          <dgm:animLvl val="lvl"/>
          <dgm:resizeHandles val="exact"/>
        </dgm:presLayoutVars>
      </dgm:prSet>
      <dgm:spPr/>
    </dgm:pt>
    <dgm:pt modelId="{1DA53681-FFFD-7E4B-9739-192285C5695A}" type="pres">
      <dgm:prSet presAssocID="{D2AD654A-ACC0-E64F-898A-6D1D2011C1B6}" presName="compNode" presStyleCnt="0"/>
      <dgm:spPr/>
    </dgm:pt>
    <dgm:pt modelId="{2BD35FB1-C8C2-7746-8275-0B2D7509200D}" type="pres">
      <dgm:prSet presAssocID="{D2AD654A-ACC0-E64F-898A-6D1D2011C1B6}" presName="aNode" presStyleLbl="bgShp" presStyleIdx="0" presStyleCnt="3" custScaleY="82366"/>
      <dgm:spPr/>
    </dgm:pt>
    <dgm:pt modelId="{FF7DBEDB-6B37-D44E-80ED-2BF2427048DF}" type="pres">
      <dgm:prSet presAssocID="{D2AD654A-ACC0-E64F-898A-6D1D2011C1B6}" presName="textNode" presStyleLbl="bgShp" presStyleIdx="0" presStyleCnt="3"/>
      <dgm:spPr/>
    </dgm:pt>
    <dgm:pt modelId="{0457284C-8B63-854A-8B29-2111B80EB401}" type="pres">
      <dgm:prSet presAssocID="{D2AD654A-ACC0-E64F-898A-6D1D2011C1B6}" presName="compChildNode" presStyleCnt="0"/>
      <dgm:spPr/>
    </dgm:pt>
    <dgm:pt modelId="{FAB5344F-6498-B44C-B02B-C768DCED2837}" type="pres">
      <dgm:prSet presAssocID="{D2AD654A-ACC0-E64F-898A-6D1D2011C1B6}" presName="theInnerList" presStyleCnt="0"/>
      <dgm:spPr/>
    </dgm:pt>
    <dgm:pt modelId="{F385A13E-04BD-CC4B-9C56-1683BEF20BD4}" type="pres">
      <dgm:prSet presAssocID="{02E849A7-D791-1E41-8283-8050E8BC7BFB}" presName="childNode" presStyleLbl="node1" presStyleIdx="0" presStyleCnt="3" custAng="21540000" custScaleY="82529" custLinFactNeighborX="3207" custLinFactNeighborY="1109">
        <dgm:presLayoutVars>
          <dgm:bulletEnabled val="1"/>
        </dgm:presLayoutVars>
      </dgm:prSet>
      <dgm:spPr/>
    </dgm:pt>
    <dgm:pt modelId="{83261CE1-100A-D445-91A2-374623AD80B0}" type="pres">
      <dgm:prSet presAssocID="{D2AD654A-ACC0-E64F-898A-6D1D2011C1B6}" presName="aSpace" presStyleCnt="0"/>
      <dgm:spPr/>
    </dgm:pt>
    <dgm:pt modelId="{00AD3864-DE11-EF42-9086-C995E79A9A4D}" type="pres">
      <dgm:prSet presAssocID="{7680EEA2-7655-AB45-A74E-842D24520043}" presName="compNode" presStyleCnt="0"/>
      <dgm:spPr/>
    </dgm:pt>
    <dgm:pt modelId="{8ED60F7A-6929-5448-B537-32D1C467F836}" type="pres">
      <dgm:prSet presAssocID="{7680EEA2-7655-AB45-A74E-842D24520043}" presName="aNode" presStyleLbl="bgShp" presStyleIdx="1" presStyleCnt="3" custScaleY="82366"/>
      <dgm:spPr/>
    </dgm:pt>
    <dgm:pt modelId="{27A7A506-3CFE-764E-A7EF-65023434CEB8}" type="pres">
      <dgm:prSet presAssocID="{7680EEA2-7655-AB45-A74E-842D24520043}" presName="textNode" presStyleLbl="bgShp" presStyleIdx="1" presStyleCnt="3"/>
      <dgm:spPr/>
    </dgm:pt>
    <dgm:pt modelId="{4F257F3D-F2FD-6045-8D1C-8BD9665D69FE}" type="pres">
      <dgm:prSet presAssocID="{7680EEA2-7655-AB45-A74E-842D24520043}" presName="compChildNode" presStyleCnt="0"/>
      <dgm:spPr/>
    </dgm:pt>
    <dgm:pt modelId="{4AD9BFCD-FC55-EC4B-8361-5EFF727437A2}" type="pres">
      <dgm:prSet presAssocID="{7680EEA2-7655-AB45-A74E-842D24520043}" presName="theInnerList" presStyleCnt="0"/>
      <dgm:spPr/>
    </dgm:pt>
    <dgm:pt modelId="{026D50E3-583E-3242-A922-5D43EE37C355}" type="pres">
      <dgm:prSet presAssocID="{E3F7D63C-D274-9346-9911-75874AA83A59}" presName="childNode" presStyleLbl="node1" presStyleIdx="1" presStyleCnt="3" custAng="21540000" custScaleY="65687" custLinFactNeighborY="9113">
        <dgm:presLayoutVars>
          <dgm:bulletEnabled val="1"/>
        </dgm:presLayoutVars>
      </dgm:prSet>
      <dgm:spPr/>
    </dgm:pt>
    <dgm:pt modelId="{44F7B887-F691-4E42-BB12-74DC23BEC912}" type="pres">
      <dgm:prSet presAssocID="{7680EEA2-7655-AB45-A74E-842D24520043}" presName="aSpace" presStyleCnt="0"/>
      <dgm:spPr/>
    </dgm:pt>
    <dgm:pt modelId="{58275A66-C28B-DB4B-929C-2582ED15E67C}" type="pres">
      <dgm:prSet presAssocID="{C7AA2EF1-C96C-804D-B0BE-0E0CD5C0B062}" presName="compNode" presStyleCnt="0"/>
      <dgm:spPr/>
    </dgm:pt>
    <dgm:pt modelId="{13C9C289-358D-DF43-AF0E-47EFF1137F01}" type="pres">
      <dgm:prSet presAssocID="{C7AA2EF1-C96C-804D-B0BE-0E0CD5C0B062}" presName="aNode" presStyleLbl="bgShp" presStyleIdx="2" presStyleCnt="3" custScaleY="82366"/>
      <dgm:spPr/>
    </dgm:pt>
    <dgm:pt modelId="{9C240C33-B023-7F49-9C88-08020F6BB468}" type="pres">
      <dgm:prSet presAssocID="{C7AA2EF1-C96C-804D-B0BE-0E0CD5C0B062}" presName="textNode" presStyleLbl="bgShp" presStyleIdx="2" presStyleCnt="3"/>
      <dgm:spPr/>
    </dgm:pt>
    <dgm:pt modelId="{6A992426-3394-0443-A7EB-C9C52C0726DC}" type="pres">
      <dgm:prSet presAssocID="{C7AA2EF1-C96C-804D-B0BE-0E0CD5C0B062}" presName="compChildNode" presStyleCnt="0"/>
      <dgm:spPr/>
    </dgm:pt>
    <dgm:pt modelId="{FC6D2326-8789-0947-9467-35C304F326F4}" type="pres">
      <dgm:prSet presAssocID="{C7AA2EF1-C96C-804D-B0BE-0E0CD5C0B062}" presName="theInnerList" presStyleCnt="0"/>
      <dgm:spPr/>
    </dgm:pt>
    <dgm:pt modelId="{0E9E4954-BF59-5D4D-9D5A-155994F23639}" type="pres">
      <dgm:prSet presAssocID="{2D94130E-538A-934E-8CC3-B21D0915362A}" presName="childNode" presStyleLbl="node1" presStyleIdx="2" presStyleCnt="3" custScaleY="57265" custLinFactNeighborX="-2431" custLinFactNeighborY="11640">
        <dgm:presLayoutVars>
          <dgm:bulletEnabled val="1"/>
        </dgm:presLayoutVars>
      </dgm:prSet>
      <dgm:spPr/>
    </dgm:pt>
  </dgm:ptLst>
  <dgm:cxnLst>
    <dgm:cxn modelId="{AFF6D30F-17F3-4A45-94ED-4571E1421D90}" type="presOf" srcId="{C7AA2EF1-C96C-804D-B0BE-0E0CD5C0B062}" destId="{13C9C289-358D-DF43-AF0E-47EFF1137F01}" srcOrd="0" destOrd="0" presId="urn:microsoft.com/office/officeart/2005/8/layout/lProcess2"/>
    <dgm:cxn modelId="{E5DA5D1C-BFF0-9546-A8FD-EA2B64F55460}" type="presOf" srcId="{7680EEA2-7655-AB45-A74E-842D24520043}" destId="{8ED60F7A-6929-5448-B537-32D1C467F836}" srcOrd="0" destOrd="0" presId="urn:microsoft.com/office/officeart/2005/8/layout/lProcess2"/>
    <dgm:cxn modelId="{75792337-60EB-854C-B3DB-CD792643BFC1}" srcId="{A24C8B39-ECFD-3E48-8E3B-9BD59A550C0C}" destId="{7680EEA2-7655-AB45-A74E-842D24520043}" srcOrd="1" destOrd="0" parTransId="{FE6F855E-2C57-9B48-B4F0-BB8DC14B3361}" sibTransId="{CE9587E7-1A5B-7949-9411-C7A788950224}"/>
    <dgm:cxn modelId="{26EAF855-A294-0841-9CF7-0669567AED31}" type="presOf" srcId="{D2AD654A-ACC0-E64F-898A-6D1D2011C1B6}" destId="{2BD35FB1-C8C2-7746-8275-0B2D7509200D}" srcOrd="0" destOrd="0" presId="urn:microsoft.com/office/officeart/2005/8/layout/lProcess2"/>
    <dgm:cxn modelId="{64B79560-47F2-7C4D-BA54-00292F15B9BD}" srcId="{C7AA2EF1-C96C-804D-B0BE-0E0CD5C0B062}" destId="{2D94130E-538A-934E-8CC3-B21D0915362A}" srcOrd="0" destOrd="0" parTransId="{383A4D54-5F6F-BE43-9E31-BB129FC9D786}" sibTransId="{B46894A4-B8F8-BE4C-ADB3-F506CD061A0D}"/>
    <dgm:cxn modelId="{67B0B660-0B11-C342-AAA3-556B0F3354FC}" srcId="{A24C8B39-ECFD-3E48-8E3B-9BD59A550C0C}" destId="{D2AD654A-ACC0-E64F-898A-6D1D2011C1B6}" srcOrd="0" destOrd="0" parTransId="{8EE81DEB-7600-F342-B7FB-0F6361A408FA}" sibTransId="{DE9164C4-9985-BB4D-B3E3-FDEFC0E028BB}"/>
    <dgm:cxn modelId="{45545561-241D-0D45-8FEC-6DBDDD971AEB}" type="presOf" srcId="{A24C8B39-ECFD-3E48-8E3B-9BD59A550C0C}" destId="{49D8A46F-11D9-1941-BCF0-643B3B06B025}" srcOrd="0" destOrd="0" presId="urn:microsoft.com/office/officeart/2005/8/layout/lProcess2"/>
    <dgm:cxn modelId="{2043F568-905C-4647-A23C-9AAB8126DBD6}" type="presOf" srcId="{C7AA2EF1-C96C-804D-B0BE-0E0CD5C0B062}" destId="{9C240C33-B023-7F49-9C88-08020F6BB468}" srcOrd="1" destOrd="0" presId="urn:microsoft.com/office/officeart/2005/8/layout/lProcess2"/>
    <dgm:cxn modelId="{F19B4078-5B13-8C45-8C9E-52D45B7A4F79}" type="presOf" srcId="{E3F7D63C-D274-9346-9911-75874AA83A59}" destId="{026D50E3-583E-3242-A922-5D43EE37C355}" srcOrd="0" destOrd="0" presId="urn:microsoft.com/office/officeart/2005/8/layout/lProcess2"/>
    <dgm:cxn modelId="{A1A69496-A7F4-1D47-87F4-958908C62CD0}" srcId="{7680EEA2-7655-AB45-A74E-842D24520043}" destId="{E3F7D63C-D274-9346-9911-75874AA83A59}" srcOrd="0" destOrd="0" parTransId="{A15A85EF-42EB-0540-906A-A4DE0A67E9AC}" sibTransId="{3F62FAEE-8108-964B-955B-7CD4EB2289FB}"/>
    <dgm:cxn modelId="{A750AEA5-7A24-014B-83B9-CF5F5E68C658}" srcId="{A24C8B39-ECFD-3E48-8E3B-9BD59A550C0C}" destId="{C7AA2EF1-C96C-804D-B0BE-0E0CD5C0B062}" srcOrd="2" destOrd="0" parTransId="{95D8A5F9-4EBE-BD4E-ABBA-B9CDAEBBCD9A}" sibTransId="{E2EB3820-D51F-1B47-8A2C-D79BAB7D168A}"/>
    <dgm:cxn modelId="{400295AC-83C1-5949-A271-CF57C196CEDE}" type="presOf" srcId="{7680EEA2-7655-AB45-A74E-842D24520043}" destId="{27A7A506-3CFE-764E-A7EF-65023434CEB8}" srcOrd="1" destOrd="0" presId="urn:microsoft.com/office/officeart/2005/8/layout/lProcess2"/>
    <dgm:cxn modelId="{E89A77B0-9C1C-6F46-B931-A003A1A61B8C}" type="presOf" srcId="{D2AD654A-ACC0-E64F-898A-6D1D2011C1B6}" destId="{FF7DBEDB-6B37-D44E-80ED-2BF2427048DF}" srcOrd="1" destOrd="0" presId="urn:microsoft.com/office/officeart/2005/8/layout/lProcess2"/>
    <dgm:cxn modelId="{6E0858D6-2EAC-CD4F-9BCE-A4FF1FBE23B3}" type="presOf" srcId="{02E849A7-D791-1E41-8283-8050E8BC7BFB}" destId="{F385A13E-04BD-CC4B-9C56-1683BEF20BD4}" srcOrd="0" destOrd="0" presId="urn:microsoft.com/office/officeart/2005/8/layout/lProcess2"/>
    <dgm:cxn modelId="{A9D4F5F2-DD7F-F445-A697-1651EFAFDE3C}" type="presOf" srcId="{2D94130E-538A-934E-8CC3-B21D0915362A}" destId="{0E9E4954-BF59-5D4D-9D5A-155994F23639}" srcOrd="0" destOrd="0" presId="urn:microsoft.com/office/officeart/2005/8/layout/lProcess2"/>
    <dgm:cxn modelId="{880F16FA-B6B1-8644-80B2-DF5D5F60AB1C}" srcId="{D2AD654A-ACC0-E64F-898A-6D1D2011C1B6}" destId="{02E849A7-D791-1E41-8283-8050E8BC7BFB}" srcOrd="0" destOrd="0" parTransId="{F3C4DFAC-7F62-3042-B069-A1E2C4F003C7}" sibTransId="{1FF8E28A-BAA7-A248-AF60-E57EE8E64E17}"/>
    <dgm:cxn modelId="{8B3FF25C-6875-7E4B-AD90-F1C0CF445D05}" type="presParOf" srcId="{49D8A46F-11D9-1941-BCF0-643B3B06B025}" destId="{1DA53681-FFFD-7E4B-9739-192285C5695A}" srcOrd="0" destOrd="0" presId="urn:microsoft.com/office/officeart/2005/8/layout/lProcess2"/>
    <dgm:cxn modelId="{D0AA5E72-7B8E-E843-999E-FEEB8D4549B6}" type="presParOf" srcId="{1DA53681-FFFD-7E4B-9739-192285C5695A}" destId="{2BD35FB1-C8C2-7746-8275-0B2D7509200D}" srcOrd="0" destOrd="0" presId="urn:microsoft.com/office/officeart/2005/8/layout/lProcess2"/>
    <dgm:cxn modelId="{6A493992-9746-C840-B662-C63C42DE64BB}" type="presParOf" srcId="{1DA53681-FFFD-7E4B-9739-192285C5695A}" destId="{FF7DBEDB-6B37-D44E-80ED-2BF2427048DF}" srcOrd="1" destOrd="0" presId="urn:microsoft.com/office/officeart/2005/8/layout/lProcess2"/>
    <dgm:cxn modelId="{2E8BD93C-B577-684B-9822-918F28BCEA96}" type="presParOf" srcId="{1DA53681-FFFD-7E4B-9739-192285C5695A}" destId="{0457284C-8B63-854A-8B29-2111B80EB401}" srcOrd="2" destOrd="0" presId="urn:microsoft.com/office/officeart/2005/8/layout/lProcess2"/>
    <dgm:cxn modelId="{659C6516-CA9B-4047-863F-8B7CDEF0382A}" type="presParOf" srcId="{0457284C-8B63-854A-8B29-2111B80EB401}" destId="{FAB5344F-6498-B44C-B02B-C768DCED2837}" srcOrd="0" destOrd="0" presId="urn:microsoft.com/office/officeart/2005/8/layout/lProcess2"/>
    <dgm:cxn modelId="{9AFE6544-21A0-5744-B187-6E1C5FAA29CC}" type="presParOf" srcId="{FAB5344F-6498-B44C-B02B-C768DCED2837}" destId="{F385A13E-04BD-CC4B-9C56-1683BEF20BD4}" srcOrd="0" destOrd="0" presId="urn:microsoft.com/office/officeart/2005/8/layout/lProcess2"/>
    <dgm:cxn modelId="{A4702334-FA3B-7945-82F1-CDBC5068A293}" type="presParOf" srcId="{49D8A46F-11D9-1941-BCF0-643B3B06B025}" destId="{83261CE1-100A-D445-91A2-374623AD80B0}" srcOrd="1" destOrd="0" presId="urn:microsoft.com/office/officeart/2005/8/layout/lProcess2"/>
    <dgm:cxn modelId="{736917D8-BF16-2643-8A63-0E2AA39ED0D9}" type="presParOf" srcId="{49D8A46F-11D9-1941-BCF0-643B3B06B025}" destId="{00AD3864-DE11-EF42-9086-C995E79A9A4D}" srcOrd="2" destOrd="0" presId="urn:microsoft.com/office/officeart/2005/8/layout/lProcess2"/>
    <dgm:cxn modelId="{97549BEB-6D2C-7A49-8A19-3225167271B3}" type="presParOf" srcId="{00AD3864-DE11-EF42-9086-C995E79A9A4D}" destId="{8ED60F7A-6929-5448-B537-32D1C467F836}" srcOrd="0" destOrd="0" presId="urn:microsoft.com/office/officeart/2005/8/layout/lProcess2"/>
    <dgm:cxn modelId="{00CA8739-F83E-734E-86CC-A97AE292266C}" type="presParOf" srcId="{00AD3864-DE11-EF42-9086-C995E79A9A4D}" destId="{27A7A506-3CFE-764E-A7EF-65023434CEB8}" srcOrd="1" destOrd="0" presId="urn:microsoft.com/office/officeart/2005/8/layout/lProcess2"/>
    <dgm:cxn modelId="{0084FEE3-D673-7F40-AE04-AD77BB3D72A8}" type="presParOf" srcId="{00AD3864-DE11-EF42-9086-C995E79A9A4D}" destId="{4F257F3D-F2FD-6045-8D1C-8BD9665D69FE}" srcOrd="2" destOrd="0" presId="urn:microsoft.com/office/officeart/2005/8/layout/lProcess2"/>
    <dgm:cxn modelId="{BCEBFD73-A8C2-1449-8D49-C749E3F5A07F}" type="presParOf" srcId="{4F257F3D-F2FD-6045-8D1C-8BD9665D69FE}" destId="{4AD9BFCD-FC55-EC4B-8361-5EFF727437A2}" srcOrd="0" destOrd="0" presId="urn:microsoft.com/office/officeart/2005/8/layout/lProcess2"/>
    <dgm:cxn modelId="{37DFFF32-BF3A-3E45-BB41-AEA0804EF964}" type="presParOf" srcId="{4AD9BFCD-FC55-EC4B-8361-5EFF727437A2}" destId="{026D50E3-583E-3242-A922-5D43EE37C355}" srcOrd="0" destOrd="0" presId="urn:microsoft.com/office/officeart/2005/8/layout/lProcess2"/>
    <dgm:cxn modelId="{086FC18D-2A5A-C341-885B-19DA41908D76}" type="presParOf" srcId="{49D8A46F-11D9-1941-BCF0-643B3B06B025}" destId="{44F7B887-F691-4E42-BB12-74DC23BEC912}" srcOrd="3" destOrd="0" presId="urn:microsoft.com/office/officeart/2005/8/layout/lProcess2"/>
    <dgm:cxn modelId="{8E31A61C-15B4-C543-BD8B-2DF7F8EA29A3}" type="presParOf" srcId="{49D8A46F-11D9-1941-BCF0-643B3B06B025}" destId="{58275A66-C28B-DB4B-929C-2582ED15E67C}" srcOrd="4" destOrd="0" presId="urn:microsoft.com/office/officeart/2005/8/layout/lProcess2"/>
    <dgm:cxn modelId="{0EC26FAF-CF2B-EE41-A820-078C2ADFA19A}" type="presParOf" srcId="{58275A66-C28B-DB4B-929C-2582ED15E67C}" destId="{13C9C289-358D-DF43-AF0E-47EFF1137F01}" srcOrd="0" destOrd="0" presId="urn:microsoft.com/office/officeart/2005/8/layout/lProcess2"/>
    <dgm:cxn modelId="{055A3678-5F8E-8B46-9F38-7BB93B510DA5}" type="presParOf" srcId="{58275A66-C28B-DB4B-929C-2582ED15E67C}" destId="{9C240C33-B023-7F49-9C88-08020F6BB468}" srcOrd="1" destOrd="0" presId="urn:microsoft.com/office/officeart/2005/8/layout/lProcess2"/>
    <dgm:cxn modelId="{BC1F1506-983A-8441-841F-98608EEE7E18}" type="presParOf" srcId="{58275A66-C28B-DB4B-929C-2582ED15E67C}" destId="{6A992426-3394-0443-A7EB-C9C52C0726DC}" srcOrd="2" destOrd="0" presId="urn:microsoft.com/office/officeart/2005/8/layout/lProcess2"/>
    <dgm:cxn modelId="{6BAB1939-89BF-A04B-BF05-716A130502D4}" type="presParOf" srcId="{6A992426-3394-0443-A7EB-C9C52C0726DC}" destId="{FC6D2326-8789-0947-9467-35C304F326F4}" srcOrd="0" destOrd="0" presId="urn:microsoft.com/office/officeart/2005/8/layout/lProcess2"/>
    <dgm:cxn modelId="{75347879-B4F8-D545-9774-D931D4063FCB}" type="presParOf" srcId="{FC6D2326-8789-0947-9467-35C304F326F4}" destId="{0E9E4954-BF59-5D4D-9D5A-155994F23639}" srcOrd="0" destOrd="0" presId="urn:microsoft.com/office/officeart/2005/8/layout/lProcess2"/>
  </dgm:cxnLst>
  <dgm:bg/>
  <dgm:whole/>
  <dgm:extLst>
    <a:ext uri="http://schemas.microsoft.com/office/drawing/2008/diagram">
      <dsp:dataModelExt xmlns:dsp="http://schemas.microsoft.com/office/drawing/2008/diagram" relId="rId1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5810A928-686D-9C4D-AC8F-974EF13BA88E}" type="doc">
      <dgm:prSet loTypeId="urn:microsoft.com/office/officeart/2005/8/layout/pyramid3" loCatId="" qsTypeId="urn:microsoft.com/office/officeart/2005/8/quickstyle/simple1" qsCatId="simple" csTypeId="urn:microsoft.com/office/officeart/2005/8/colors/colorful2" csCatId="colorful" phldr="1"/>
      <dgm:spPr/>
      <dgm:t>
        <a:bodyPr/>
        <a:lstStyle/>
        <a:p>
          <a:endParaRPr lang="zh-CN" altLang="en-US"/>
        </a:p>
      </dgm:t>
    </dgm:pt>
    <dgm:pt modelId="{FD2DB003-9212-5A42-946C-6EABB9311C60}">
      <dgm:prSet phldrT="[文本]" custT="1"/>
      <dgm:spPr/>
      <dgm:t>
        <a:bodyPr/>
        <a:lstStyle/>
        <a:p>
          <a:r>
            <a:rPr lang="en-US" sz="2400" b="0" i="0" dirty="0"/>
            <a:t>Taranaki</a:t>
          </a:r>
        </a:p>
        <a:p>
          <a:r>
            <a:rPr lang="en-US" altLang="zh-CN" sz="2400" b="0" i="0" dirty="0"/>
            <a:t>$76,715</a:t>
          </a:r>
          <a:endParaRPr lang="zh-CN" altLang="en-US" sz="2400" dirty="0"/>
        </a:p>
      </dgm:t>
    </dgm:pt>
    <dgm:pt modelId="{AA538A24-2084-4748-8EAC-A04B9E9E419B}" type="parTrans" cxnId="{F513A988-D156-8F4B-B0D7-0DF9FC838FEC}">
      <dgm:prSet/>
      <dgm:spPr/>
      <dgm:t>
        <a:bodyPr/>
        <a:lstStyle/>
        <a:p>
          <a:endParaRPr lang="zh-CN" altLang="en-US" sz="900"/>
        </a:p>
      </dgm:t>
    </dgm:pt>
    <dgm:pt modelId="{3952CD71-3D08-644E-90E5-210AEB688150}" type="sibTrans" cxnId="{F513A988-D156-8F4B-B0D7-0DF9FC838FEC}">
      <dgm:prSet/>
      <dgm:spPr/>
      <dgm:t>
        <a:bodyPr/>
        <a:lstStyle/>
        <a:p>
          <a:endParaRPr lang="zh-CN" altLang="en-US" sz="900"/>
        </a:p>
      </dgm:t>
    </dgm:pt>
    <dgm:pt modelId="{55E3A86C-1DA3-274F-93DE-1635CF786050}">
      <dgm:prSet phldrT="[文本]" custT="1"/>
      <dgm:spPr/>
      <dgm:t>
        <a:bodyPr/>
        <a:lstStyle/>
        <a:p>
          <a:r>
            <a:rPr lang="en-US" sz="1600" b="0" i="0" dirty="0"/>
            <a:t>Wellington</a:t>
          </a:r>
        </a:p>
        <a:p>
          <a:r>
            <a:rPr lang="en-US" altLang="zh-CN" sz="1600" b="0" i="0" dirty="0"/>
            <a:t>$74,785</a:t>
          </a:r>
          <a:endParaRPr lang="zh-CN" altLang="en-US" sz="1600" dirty="0"/>
        </a:p>
      </dgm:t>
    </dgm:pt>
    <dgm:pt modelId="{61A6F763-C007-CA46-9841-B45A579F04D3}" type="parTrans" cxnId="{6A11C5B5-4019-774B-90FA-DFB2820BC971}">
      <dgm:prSet/>
      <dgm:spPr/>
      <dgm:t>
        <a:bodyPr/>
        <a:lstStyle/>
        <a:p>
          <a:endParaRPr lang="zh-CN" altLang="en-US" sz="900"/>
        </a:p>
      </dgm:t>
    </dgm:pt>
    <dgm:pt modelId="{24F2D5D4-B204-C94E-B923-606250758880}" type="sibTrans" cxnId="{6A11C5B5-4019-774B-90FA-DFB2820BC971}">
      <dgm:prSet/>
      <dgm:spPr/>
      <dgm:t>
        <a:bodyPr/>
        <a:lstStyle/>
        <a:p>
          <a:endParaRPr lang="zh-CN" altLang="en-US" sz="900"/>
        </a:p>
      </dgm:t>
    </dgm:pt>
    <dgm:pt modelId="{72B45AA7-5365-DF49-8756-2457122CCFD6}">
      <dgm:prSet phldrT="[文本]" custT="1"/>
      <dgm:spPr/>
      <dgm:t>
        <a:bodyPr/>
        <a:lstStyle/>
        <a:p>
          <a:r>
            <a:rPr lang="en-US" sz="1200" b="0" i="0" dirty="0"/>
            <a:t>Auckland</a:t>
          </a:r>
        </a:p>
        <a:p>
          <a:r>
            <a:rPr lang="en-US" altLang="zh-CN" sz="1200" b="0" i="0" dirty="0"/>
            <a:t>$71,978</a:t>
          </a:r>
          <a:endParaRPr lang="zh-CN" altLang="en-US" sz="1200" dirty="0"/>
        </a:p>
      </dgm:t>
    </dgm:pt>
    <dgm:pt modelId="{72A497CF-1775-4E41-AFAD-C8B4A28290E5}" type="parTrans" cxnId="{90599D55-F93A-F943-AE83-28E024E20249}">
      <dgm:prSet/>
      <dgm:spPr/>
      <dgm:t>
        <a:bodyPr/>
        <a:lstStyle/>
        <a:p>
          <a:endParaRPr lang="zh-CN" altLang="en-US" sz="900"/>
        </a:p>
      </dgm:t>
    </dgm:pt>
    <dgm:pt modelId="{4D7C536C-403C-294C-B404-3005E1BE69D1}" type="sibTrans" cxnId="{90599D55-F93A-F943-AE83-28E024E20249}">
      <dgm:prSet/>
      <dgm:spPr/>
      <dgm:t>
        <a:bodyPr/>
        <a:lstStyle/>
        <a:p>
          <a:endParaRPr lang="zh-CN" altLang="en-US" sz="900"/>
        </a:p>
      </dgm:t>
    </dgm:pt>
    <dgm:pt modelId="{D2431EB0-8F30-8041-9407-CD177EE910FA}">
      <dgm:prSet custT="1"/>
      <dgm:spPr/>
      <dgm:t>
        <a:bodyPr anchor="t" anchorCtr="0"/>
        <a:lstStyle/>
        <a:p>
          <a:r>
            <a:rPr lang="en-US" altLang="zh-CN" sz="900" dirty="0"/>
            <a:t>Other Regions</a:t>
          </a:r>
          <a:endParaRPr lang="zh-CN" altLang="en-US" sz="900" dirty="0"/>
        </a:p>
      </dgm:t>
    </dgm:pt>
    <dgm:pt modelId="{6F99ED25-D329-644A-933B-30E9BD1F83B4}" type="parTrans" cxnId="{FF65B67E-7825-0046-B38C-F9B5C02DDD78}">
      <dgm:prSet/>
      <dgm:spPr/>
      <dgm:t>
        <a:bodyPr/>
        <a:lstStyle/>
        <a:p>
          <a:endParaRPr lang="zh-CN" altLang="en-US"/>
        </a:p>
      </dgm:t>
    </dgm:pt>
    <dgm:pt modelId="{2DA42169-FDB2-BE48-B306-A4D59D00759B}" type="sibTrans" cxnId="{FF65B67E-7825-0046-B38C-F9B5C02DDD78}">
      <dgm:prSet/>
      <dgm:spPr/>
      <dgm:t>
        <a:bodyPr/>
        <a:lstStyle/>
        <a:p>
          <a:endParaRPr lang="zh-CN" altLang="en-US"/>
        </a:p>
      </dgm:t>
    </dgm:pt>
    <dgm:pt modelId="{2421877A-99B6-7347-B2C4-3FE268B1D798}" type="pres">
      <dgm:prSet presAssocID="{5810A928-686D-9C4D-AC8F-974EF13BA88E}" presName="Name0" presStyleCnt="0">
        <dgm:presLayoutVars>
          <dgm:dir/>
          <dgm:animLvl val="lvl"/>
          <dgm:resizeHandles val="exact"/>
        </dgm:presLayoutVars>
      </dgm:prSet>
      <dgm:spPr/>
    </dgm:pt>
    <dgm:pt modelId="{020D9330-B86F-184E-9473-E6350CD183AC}" type="pres">
      <dgm:prSet presAssocID="{FD2DB003-9212-5A42-946C-6EABB9311C60}" presName="Name8" presStyleCnt="0"/>
      <dgm:spPr/>
    </dgm:pt>
    <dgm:pt modelId="{EBC58509-0A85-A24D-AC73-C996A7A53CAB}" type="pres">
      <dgm:prSet presAssocID="{FD2DB003-9212-5A42-946C-6EABB9311C60}" presName="level" presStyleLbl="node1" presStyleIdx="0" presStyleCnt="4" custLinFactNeighborY="-4313">
        <dgm:presLayoutVars>
          <dgm:chMax val="1"/>
          <dgm:bulletEnabled val="1"/>
        </dgm:presLayoutVars>
      </dgm:prSet>
      <dgm:spPr/>
    </dgm:pt>
    <dgm:pt modelId="{F615C856-D4C2-904F-9DC5-734D7E500D2E}" type="pres">
      <dgm:prSet presAssocID="{FD2DB003-9212-5A42-946C-6EABB9311C60}" presName="levelTx" presStyleLbl="revTx" presStyleIdx="0" presStyleCnt="0">
        <dgm:presLayoutVars>
          <dgm:chMax val="1"/>
          <dgm:bulletEnabled val="1"/>
        </dgm:presLayoutVars>
      </dgm:prSet>
      <dgm:spPr/>
    </dgm:pt>
    <dgm:pt modelId="{F55CBE56-078C-534E-8683-A091C8D6CF05}" type="pres">
      <dgm:prSet presAssocID="{55E3A86C-1DA3-274F-93DE-1635CF786050}" presName="Name8" presStyleCnt="0"/>
      <dgm:spPr/>
    </dgm:pt>
    <dgm:pt modelId="{6842255B-776B-A840-B66D-DA4EF46AA5A5}" type="pres">
      <dgm:prSet presAssocID="{55E3A86C-1DA3-274F-93DE-1635CF786050}" presName="level" presStyleLbl="node1" presStyleIdx="1" presStyleCnt="4" custLinFactNeighborY="840">
        <dgm:presLayoutVars>
          <dgm:chMax val="1"/>
          <dgm:bulletEnabled val="1"/>
        </dgm:presLayoutVars>
      </dgm:prSet>
      <dgm:spPr/>
    </dgm:pt>
    <dgm:pt modelId="{7CF3DCC4-A8D9-2B47-9820-C0E5AB9D0F2E}" type="pres">
      <dgm:prSet presAssocID="{55E3A86C-1DA3-274F-93DE-1635CF786050}" presName="levelTx" presStyleLbl="revTx" presStyleIdx="0" presStyleCnt="0">
        <dgm:presLayoutVars>
          <dgm:chMax val="1"/>
          <dgm:bulletEnabled val="1"/>
        </dgm:presLayoutVars>
      </dgm:prSet>
      <dgm:spPr/>
    </dgm:pt>
    <dgm:pt modelId="{AFC02C1F-F251-D346-9294-29E459EF9C7D}" type="pres">
      <dgm:prSet presAssocID="{72B45AA7-5365-DF49-8756-2457122CCFD6}" presName="Name8" presStyleCnt="0"/>
      <dgm:spPr/>
    </dgm:pt>
    <dgm:pt modelId="{94B41983-C153-FF4D-A331-33226A540076}" type="pres">
      <dgm:prSet presAssocID="{72B45AA7-5365-DF49-8756-2457122CCFD6}" presName="level" presStyleLbl="node1" presStyleIdx="2" presStyleCnt="4">
        <dgm:presLayoutVars>
          <dgm:chMax val="1"/>
          <dgm:bulletEnabled val="1"/>
        </dgm:presLayoutVars>
      </dgm:prSet>
      <dgm:spPr/>
    </dgm:pt>
    <dgm:pt modelId="{0669C4BF-0713-2A40-9B62-24E8706B8D10}" type="pres">
      <dgm:prSet presAssocID="{72B45AA7-5365-DF49-8756-2457122CCFD6}" presName="levelTx" presStyleLbl="revTx" presStyleIdx="0" presStyleCnt="0">
        <dgm:presLayoutVars>
          <dgm:chMax val="1"/>
          <dgm:bulletEnabled val="1"/>
        </dgm:presLayoutVars>
      </dgm:prSet>
      <dgm:spPr/>
    </dgm:pt>
    <dgm:pt modelId="{335F90E9-A0A3-894A-A7B5-2E48F8C0DA3C}" type="pres">
      <dgm:prSet presAssocID="{D2431EB0-8F30-8041-9407-CD177EE910FA}" presName="Name8" presStyleCnt="0"/>
      <dgm:spPr/>
    </dgm:pt>
    <dgm:pt modelId="{53637E74-D345-254F-B3F9-09B7226494D8}" type="pres">
      <dgm:prSet presAssocID="{D2431EB0-8F30-8041-9407-CD177EE910FA}" presName="level" presStyleLbl="node1" presStyleIdx="3" presStyleCnt="4">
        <dgm:presLayoutVars>
          <dgm:chMax val="1"/>
          <dgm:bulletEnabled val="1"/>
        </dgm:presLayoutVars>
      </dgm:prSet>
      <dgm:spPr/>
    </dgm:pt>
    <dgm:pt modelId="{8E537590-DCC7-F44A-8BF5-FD0E304E210D}" type="pres">
      <dgm:prSet presAssocID="{D2431EB0-8F30-8041-9407-CD177EE910FA}" presName="levelTx" presStyleLbl="revTx" presStyleIdx="0" presStyleCnt="0">
        <dgm:presLayoutVars>
          <dgm:chMax val="1"/>
          <dgm:bulletEnabled val="1"/>
        </dgm:presLayoutVars>
      </dgm:prSet>
      <dgm:spPr/>
    </dgm:pt>
  </dgm:ptLst>
  <dgm:cxnLst>
    <dgm:cxn modelId="{4240070F-5C9F-A247-84D4-EEF587CBCE73}" type="presOf" srcId="{72B45AA7-5365-DF49-8756-2457122CCFD6}" destId="{0669C4BF-0713-2A40-9B62-24E8706B8D10}" srcOrd="1" destOrd="0" presId="urn:microsoft.com/office/officeart/2005/8/layout/pyramid3"/>
    <dgm:cxn modelId="{CE0CE332-955C-AC44-A982-5957E31A4EB5}" type="presOf" srcId="{D2431EB0-8F30-8041-9407-CD177EE910FA}" destId="{8E537590-DCC7-F44A-8BF5-FD0E304E210D}" srcOrd="1" destOrd="0" presId="urn:microsoft.com/office/officeart/2005/8/layout/pyramid3"/>
    <dgm:cxn modelId="{46401B51-19FE-C946-902B-441662DC3BB1}" type="presOf" srcId="{55E3A86C-1DA3-274F-93DE-1635CF786050}" destId="{6842255B-776B-A840-B66D-DA4EF46AA5A5}" srcOrd="0" destOrd="0" presId="urn:microsoft.com/office/officeart/2005/8/layout/pyramid3"/>
    <dgm:cxn modelId="{90599D55-F93A-F943-AE83-28E024E20249}" srcId="{5810A928-686D-9C4D-AC8F-974EF13BA88E}" destId="{72B45AA7-5365-DF49-8756-2457122CCFD6}" srcOrd="2" destOrd="0" parTransId="{72A497CF-1775-4E41-AFAD-C8B4A28290E5}" sibTransId="{4D7C536C-403C-294C-B404-3005E1BE69D1}"/>
    <dgm:cxn modelId="{11051D57-4CFB-B942-8AAD-5AFD78B7EB1F}" type="presOf" srcId="{FD2DB003-9212-5A42-946C-6EABB9311C60}" destId="{EBC58509-0A85-A24D-AC73-C996A7A53CAB}" srcOrd="0" destOrd="0" presId="urn:microsoft.com/office/officeart/2005/8/layout/pyramid3"/>
    <dgm:cxn modelId="{0EA14F68-2DBC-CD4D-8CCA-03A1EDD200AC}" type="presOf" srcId="{55E3A86C-1DA3-274F-93DE-1635CF786050}" destId="{7CF3DCC4-A8D9-2B47-9820-C0E5AB9D0F2E}" srcOrd="1" destOrd="0" presId="urn:microsoft.com/office/officeart/2005/8/layout/pyramid3"/>
    <dgm:cxn modelId="{FF65B67E-7825-0046-B38C-F9B5C02DDD78}" srcId="{5810A928-686D-9C4D-AC8F-974EF13BA88E}" destId="{D2431EB0-8F30-8041-9407-CD177EE910FA}" srcOrd="3" destOrd="0" parTransId="{6F99ED25-D329-644A-933B-30E9BD1F83B4}" sibTransId="{2DA42169-FDB2-BE48-B306-A4D59D00759B}"/>
    <dgm:cxn modelId="{F513A988-D156-8F4B-B0D7-0DF9FC838FEC}" srcId="{5810A928-686D-9C4D-AC8F-974EF13BA88E}" destId="{FD2DB003-9212-5A42-946C-6EABB9311C60}" srcOrd="0" destOrd="0" parTransId="{AA538A24-2084-4748-8EAC-A04B9E9E419B}" sibTransId="{3952CD71-3D08-644E-90E5-210AEB688150}"/>
    <dgm:cxn modelId="{41D26B8F-0243-C443-B1EC-A095C7D1256B}" type="presOf" srcId="{5810A928-686D-9C4D-AC8F-974EF13BA88E}" destId="{2421877A-99B6-7347-B2C4-3FE268B1D798}" srcOrd="0" destOrd="0" presId="urn:microsoft.com/office/officeart/2005/8/layout/pyramid3"/>
    <dgm:cxn modelId="{6A11C5B5-4019-774B-90FA-DFB2820BC971}" srcId="{5810A928-686D-9C4D-AC8F-974EF13BA88E}" destId="{55E3A86C-1DA3-274F-93DE-1635CF786050}" srcOrd="1" destOrd="0" parTransId="{61A6F763-C007-CA46-9841-B45A579F04D3}" sibTransId="{24F2D5D4-B204-C94E-B923-606250758880}"/>
    <dgm:cxn modelId="{3B9EA3C3-21DF-8141-89F5-1CE13E9E656D}" type="presOf" srcId="{FD2DB003-9212-5A42-946C-6EABB9311C60}" destId="{F615C856-D4C2-904F-9DC5-734D7E500D2E}" srcOrd="1" destOrd="0" presId="urn:microsoft.com/office/officeart/2005/8/layout/pyramid3"/>
    <dgm:cxn modelId="{04EAF3CA-168C-5B4A-8565-DCC5AD1B44D2}" type="presOf" srcId="{D2431EB0-8F30-8041-9407-CD177EE910FA}" destId="{53637E74-D345-254F-B3F9-09B7226494D8}" srcOrd="0" destOrd="0" presId="urn:microsoft.com/office/officeart/2005/8/layout/pyramid3"/>
    <dgm:cxn modelId="{649DCAFA-7A26-EA4A-AD36-138DC0238544}" type="presOf" srcId="{72B45AA7-5365-DF49-8756-2457122CCFD6}" destId="{94B41983-C153-FF4D-A331-33226A540076}" srcOrd="0" destOrd="0" presId="urn:microsoft.com/office/officeart/2005/8/layout/pyramid3"/>
    <dgm:cxn modelId="{7137264F-6012-BF4B-99FF-2D24A3C18746}" type="presParOf" srcId="{2421877A-99B6-7347-B2C4-3FE268B1D798}" destId="{020D9330-B86F-184E-9473-E6350CD183AC}" srcOrd="0" destOrd="0" presId="urn:microsoft.com/office/officeart/2005/8/layout/pyramid3"/>
    <dgm:cxn modelId="{07FF926F-CB9B-4D45-BAB7-E04D23EECAFB}" type="presParOf" srcId="{020D9330-B86F-184E-9473-E6350CD183AC}" destId="{EBC58509-0A85-A24D-AC73-C996A7A53CAB}" srcOrd="0" destOrd="0" presId="urn:microsoft.com/office/officeart/2005/8/layout/pyramid3"/>
    <dgm:cxn modelId="{D40FBFE7-FB6A-664A-8426-1BDCB687AEBE}" type="presParOf" srcId="{020D9330-B86F-184E-9473-E6350CD183AC}" destId="{F615C856-D4C2-904F-9DC5-734D7E500D2E}" srcOrd="1" destOrd="0" presId="urn:microsoft.com/office/officeart/2005/8/layout/pyramid3"/>
    <dgm:cxn modelId="{01AE9072-1119-7D43-8771-AB6CB1913082}" type="presParOf" srcId="{2421877A-99B6-7347-B2C4-3FE268B1D798}" destId="{F55CBE56-078C-534E-8683-A091C8D6CF05}" srcOrd="1" destOrd="0" presId="urn:microsoft.com/office/officeart/2005/8/layout/pyramid3"/>
    <dgm:cxn modelId="{B5AC39DD-7D4B-7844-986A-32DE5FD1FE6B}" type="presParOf" srcId="{F55CBE56-078C-534E-8683-A091C8D6CF05}" destId="{6842255B-776B-A840-B66D-DA4EF46AA5A5}" srcOrd="0" destOrd="0" presId="urn:microsoft.com/office/officeart/2005/8/layout/pyramid3"/>
    <dgm:cxn modelId="{717CFA00-D3D3-A94F-B753-718CBFB2D5B6}" type="presParOf" srcId="{F55CBE56-078C-534E-8683-A091C8D6CF05}" destId="{7CF3DCC4-A8D9-2B47-9820-C0E5AB9D0F2E}" srcOrd="1" destOrd="0" presId="urn:microsoft.com/office/officeart/2005/8/layout/pyramid3"/>
    <dgm:cxn modelId="{4D9A13F0-F947-254C-B525-3C98FE4FCB6E}" type="presParOf" srcId="{2421877A-99B6-7347-B2C4-3FE268B1D798}" destId="{AFC02C1F-F251-D346-9294-29E459EF9C7D}" srcOrd="2" destOrd="0" presId="urn:microsoft.com/office/officeart/2005/8/layout/pyramid3"/>
    <dgm:cxn modelId="{F306A11A-61F4-654F-908A-CDF26A8E182E}" type="presParOf" srcId="{AFC02C1F-F251-D346-9294-29E459EF9C7D}" destId="{94B41983-C153-FF4D-A331-33226A540076}" srcOrd="0" destOrd="0" presId="urn:microsoft.com/office/officeart/2005/8/layout/pyramid3"/>
    <dgm:cxn modelId="{C5D95F93-03AA-334B-924A-C04BA777760F}" type="presParOf" srcId="{AFC02C1F-F251-D346-9294-29E459EF9C7D}" destId="{0669C4BF-0713-2A40-9B62-24E8706B8D10}" srcOrd="1" destOrd="0" presId="urn:microsoft.com/office/officeart/2005/8/layout/pyramid3"/>
    <dgm:cxn modelId="{CF66EEF5-7246-DC4F-A01F-07F387FB98E4}" type="presParOf" srcId="{2421877A-99B6-7347-B2C4-3FE268B1D798}" destId="{335F90E9-A0A3-894A-A7B5-2E48F8C0DA3C}" srcOrd="3" destOrd="0" presId="urn:microsoft.com/office/officeart/2005/8/layout/pyramid3"/>
    <dgm:cxn modelId="{FA4B11FC-32E7-B244-B2B4-4114088798DD}" type="presParOf" srcId="{335F90E9-A0A3-894A-A7B5-2E48F8C0DA3C}" destId="{53637E74-D345-254F-B3F9-09B7226494D8}" srcOrd="0" destOrd="0" presId="urn:microsoft.com/office/officeart/2005/8/layout/pyramid3"/>
    <dgm:cxn modelId="{D95570F0-E8A4-AD4F-89D1-25D7BE696F6C}" type="presParOf" srcId="{335F90E9-A0A3-894A-A7B5-2E48F8C0DA3C}" destId="{8E537590-DCC7-F44A-8BF5-FD0E304E210D}" srcOrd="1" destOrd="0" presId="urn:microsoft.com/office/officeart/2005/8/layout/pyramid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78002D-49F1-A14B-A3F3-ABE789259DC2}" type="doc">
      <dgm:prSet loTypeId="urn:microsoft.com/office/officeart/2005/8/layout/balance1" loCatId="" qsTypeId="urn:microsoft.com/office/officeart/2005/8/quickstyle/3d5" qsCatId="3D" csTypeId="urn:microsoft.com/office/officeart/2005/8/colors/colorful5" csCatId="colorful" phldr="1"/>
      <dgm:spPr/>
      <dgm:t>
        <a:bodyPr/>
        <a:lstStyle/>
        <a:p>
          <a:endParaRPr lang="zh-CN" altLang="en-US"/>
        </a:p>
      </dgm:t>
    </dgm:pt>
    <dgm:pt modelId="{46CE8245-ADE7-7A4B-BA88-10124B142F31}">
      <dgm:prSet phldrT="[文本]"/>
      <dgm:spPr/>
      <dgm:t>
        <a:bodyPr/>
        <a:lstStyle/>
        <a:p>
          <a:r>
            <a:rPr lang="en-US" altLang="zh-CN" dirty="0"/>
            <a:t>North Island</a:t>
          </a:r>
          <a:endParaRPr lang="zh-CN" altLang="en-US" dirty="0"/>
        </a:p>
      </dgm:t>
    </dgm:pt>
    <dgm:pt modelId="{96065166-FFB8-7244-9970-AB6B4124C831}" type="parTrans" cxnId="{BF47B770-0C1C-C04B-87E1-4802808D183E}">
      <dgm:prSet/>
      <dgm:spPr/>
      <dgm:t>
        <a:bodyPr/>
        <a:lstStyle/>
        <a:p>
          <a:endParaRPr lang="zh-CN" altLang="en-US"/>
        </a:p>
      </dgm:t>
    </dgm:pt>
    <dgm:pt modelId="{A3BCDC54-0950-C746-9B63-4B07178C99BA}" type="sibTrans" cxnId="{BF47B770-0C1C-C04B-87E1-4802808D183E}">
      <dgm:prSet/>
      <dgm:spPr/>
      <dgm:t>
        <a:bodyPr/>
        <a:lstStyle/>
        <a:p>
          <a:endParaRPr lang="zh-CN" altLang="en-US"/>
        </a:p>
      </dgm:t>
    </dgm:pt>
    <dgm:pt modelId="{188E1117-3945-C740-8CA3-ACC2108E90BB}">
      <dgm:prSet phldrT="[文本]"/>
      <dgm:spPr/>
      <dgm:t>
        <a:bodyPr/>
        <a:lstStyle/>
        <a:p>
          <a:r>
            <a:rPr lang="en-US" altLang="zh-CN" dirty="0"/>
            <a:t>South Island</a:t>
          </a:r>
          <a:endParaRPr lang="zh-CN" altLang="en-US" dirty="0"/>
        </a:p>
      </dgm:t>
    </dgm:pt>
    <dgm:pt modelId="{E5236B5C-5997-5244-A82A-399C9DFE596D}" type="parTrans" cxnId="{DDC13F66-78C2-F74B-A9D8-C715E8307E6C}">
      <dgm:prSet/>
      <dgm:spPr/>
      <dgm:t>
        <a:bodyPr/>
        <a:lstStyle/>
        <a:p>
          <a:endParaRPr lang="zh-CN" altLang="en-US"/>
        </a:p>
      </dgm:t>
    </dgm:pt>
    <dgm:pt modelId="{FB5872E8-443F-FE44-9925-765FAF5EA70B}" type="sibTrans" cxnId="{DDC13F66-78C2-F74B-A9D8-C715E8307E6C}">
      <dgm:prSet/>
      <dgm:spPr/>
      <dgm:t>
        <a:bodyPr/>
        <a:lstStyle/>
        <a:p>
          <a:endParaRPr lang="zh-CN" altLang="en-US"/>
        </a:p>
      </dgm:t>
    </dgm:pt>
    <dgm:pt modelId="{3233E3D1-9C15-7A44-8F3B-D834E5D5DEE5}">
      <dgm:prSet phldrT="[文本]"/>
      <dgm:spPr/>
      <dgm:t>
        <a:bodyPr/>
        <a:lstStyle/>
        <a:p>
          <a:r>
            <a:rPr lang="en-US" b="0" i="0" dirty="0"/>
            <a:t>22.3%</a:t>
          </a:r>
          <a:endParaRPr lang="zh-CN" altLang="en-US" dirty="0"/>
        </a:p>
      </dgm:t>
    </dgm:pt>
    <dgm:pt modelId="{E1B6505C-E376-F84C-8C48-7147D2619C54}" type="parTrans" cxnId="{16B0387B-77B7-4B4A-87F3-B672B9C1C8C2}">
      <dgm:prSet/>
      <dgm:spPr/>
      <dgm:t>
        <a:bodyPr/>
        <a:lstStyle/>
        <a:p>
          <a:endParaRPr lang="zh-CN" altLang="en-US"/>
        </a:p>
      </dgm:t>
    </dgm:pt>
    <dgm:pt modelId="{EC325629-9B33-4F4E-9620-F7010FE7C67B}" type="sibTrans" cxnId="{16B0387B-77B7-4B4A-87F3-B672B9C1C8C2}">
      <dgm:prSet/>
      <dgm:spPr/>
      <dgm:t>
        <a:bodyPr/>
        <a:lstStyle/>
        <a:p>
          <a:endParaRPr lang="zh-CN" altLang="en-US"/>
        </a:p>
      </dgm:t>
    </dgm:pt>
    <dgm:pt modelId="{7E4C4A83-A257-294D-9BB1-B822009B0EAD}">
      <dgm:prSet phldrT="[文本]"/>
      <dgm:spPr/>
      <dgm:t>
        <a:bodyPr/>
        <a:lstStyle/>
        <a:p>
          <a:r>
            <a:rPr lang="en-US" altLang="zh-CN" b="0" i="0" dirty="0"/>
            <a:t>77.7%</a:t>
          </a:r>
          <a:endParaRPr lang="zh-CN" altLang="en-US" dirty="0"/>
        </a:p>
      </dgm:t>
    </dgm:pt>
    <dgm:pt modelId="{2834A0C6-2207-DD44-A6B7-52A97DA4425F}" type="parTrans" cxnId="{A171DFB2-98D0-0C41-AE78-D484E505A2E1}">
      <dgm:prSet/>
      <dgm:spPr/>
      <dgm:t>
        <a:bodyPr/>
        <a:lstStyle/>
        <a:p>
          <a:endParaRPr lang="zh-CN" altLang="en-US"/>
        </a:p>
      </dgm:t>
    </dgm:pt>
    <dgm:pt modelId="{9958B2E7-A129-3748-A24C-FD6D6A2B338D}" type="sibTrans" cxnId="{A171DFB2-98D0-0C41-AE78-D484E505A2E1}">
      <dgm:prSet/>
      <dgm:spPr/>
      <dgm:t>
        <a:bodyPr/>
        <a:lstStyle/>
        <a:p>
          <a:endParaRPr lang="zh-CN" altLang="en-US"/>
        </a:p>
      </dgm:t>
    </dgm:pt>
    <dgm:pt modelId="{526DEEA9-FAFE-3345-95C8-26863164B705}" type="pres">
      <dgm:prSet presAssocID="{4778002D-49F1-A14B-A3F3-ABE789259DC2}" presName="outerComposite" presStyleCnt="0">
        <dgm:presLayoutVars>
          <dgm:chMax val="2"/>
          <dgm:animLvl val="lvl"/>
          <dgm:resizeHandles val="exact"/>
        </dgm:presLayoutVars>
      </dgm:prSet>
      <dgm:spPr/>
    </dgm:pt>
    <dgm:pt modelId="{7EEFDA59-33AE-B84E-9E0A-A1B3A4D4D397}" type="pres">
      <dgm:prSet presAssocID="{4778002D-49F1-A14B-A3F3-ABE789259DC2}" presName="dummyMaxCanvas" presStyleCnt="0"/>
      <dgm:spPr/>
    </dgm:pt>
    <dgm:pt modelId="{CA6ADA7C-8C00-A045-B1FB-621D93441067}" type="pres">
      <dgm:prSet presAssocID="{4778002D-49F1-A14B-A3F3-ABE789259DC2}" presName="parentComposite" presStyleCnt="0"/>
      <dgm:spPr/>
    </dgm:pt>
    <dgm:pt modelId="{6F95D37A-2249-3141-AC65-C31A202DA9F0}" type="pres">
      <dgm:prSet presAssocID="{4778002D-49F1-A14B-A3F3-ABE789259DC2}" presName="parent1" presStyleLbl="alignAccFollowNode1" presStyleIdx="0" presStyleCnt="4" custAng="600000" custLinFactNeighborX="40513">
        <dgm:presLayoutVars>
          <dgm:chMax val="4"/>
        </dgm:presLayoutVars>
      </dgm:prSet>
      <dgm:spPr/>
    </dgm:pt>
    <dgm:pt modelId="{A5D78604-D9F5-6046-A40B-A443E9A453B0}" type="pres">
      <dgm:prSet presAssocID="{4778002D-49F1-A14B-A3F3-ABE789259DC2}" presName="parent2" presStyleLbl="alignAccFollowNode1" presStyleIdx="1" presStyleCnt="4" custAng="600000" custScaleY="99988" custLinFactNeighborX="43564" custLinFactNeighborY="4150">
        <dgm:presLayoutVars>
          <dgm:chMax val="4"/>
        </dgm:presLayoutVars>
      </dgm:prSet>
      <dgm:spPr/>
    </dgm:pt>
    <dgm:pt modelId="{FFF0EF49-F83F-DB46-BE5B-A7CE834A35FE}" type="pres">
      <dgm:prSet presAssocID="{4778002D-49F1-A14B-A3F3-ABE789259DC2}" presName="childrenComposite" presStyleCnt="0"/>
      <dgm:spPr/>
    </dgm:pt>
    <dgm:pt modelId="{582004BD-424A-D64F-8B45-ACED606C7331}" type="pres">
      <dgm:prSet presAssocID="{4778002D-49F1-A14B-A3F3-ABE789259DC2}" presName="dummyMaxCanvas_ChildArea" presStyleCnt="0"/>
      <dgm:spPr/>
    </dgm:pt>
    <dgm:pt modelId="{B54AA569-5811-4F40-8B7B-38C39F76581C}" type="pres">
      <dgm:prSet presAssocID="{4778002D-49F1-A14B-A3F3-ABE789259DC2}" presName="fulcrum" presStyleLbl="alignAccFollowNode1" presStyleIdx="2" presStyleCnt="4"/>
      <dgm:spPr/>
    </dgm:pt>
    <dgm:pt modelId="{864B2825-7263-024D-BA36-3701C751DA62}" type="pres">
      <dgm:prSet presAssocID="{4778002D-49F1-A14B-A3F3-ABE789259DC2}" presName="balance_11" presStyleLbl="alignAccFollowNode1" presStyleIdx="3" presStyleCnt="4" custAng="600000">
        <dgm:presLayoutVars>
          <dgm:bulletEnabled val="1"/>
        </dgm:presLayoutVars>
      </dgm:prSet>
      <dgm:spPr/>
    </dgm:pt>
    <dgm:pt modelId="{EAEF0E31-2C59-BA46-8B7B-5349619540AA}" type="pres">
      <dgm:prSet presAssocID="{4778002D-49F1-A14B-A3F3-ABE789259DC2}" presName="left_11_1" presStyleLbl="node1" presStyleIdx="0" presStyleCnt="2" custAng="600000" custScaleY="59773" custLinFactNeighborX="12179" custLinFactNeighborY="12685">
        <dgm:presLayoutVars>
          <dgm:bulletEnabled val="1"/>
        </dgm:presLayoutVars>
      </dgm:prSet>
      <dgm:spPr/>
    </dgm:pt>
    <dgm:pt modelId="{528D061D-D91E-4841-B576-10A3F2F62348}" type="pres">
      <dgm:prSet presAssocID="{4778002D-49F1-A14B-A3F3-ABE789259DC2}" presName="right_11_1" presStyleLbl="node1" presStyleIdx="1" presStyleCnt="2" custAng="600000" custScaleY="99988" custLinFactNeighborX="17384" custLinFactNeighborY="9963">
        <dgm:presLayoutVars>
          <dgm:bulletEnabled val="1"/>
        </dgm:presLayoutVars>
      </dgm:prSet>
      <dgm:spPr/>
    </dgm:pt>
  </dgm:ptLst>
  <dgm:cxnLst>
    <dgm:cxn modelId="{54F1B842-EF9E-FF49-ADBB-FCA0FE8E7697}" type="presOf" srcId="{7E4C4A83-A257-294D-9BB1-B822009B0EAD}" destId="{528D061D-D91E-4841-B576-10A3F2F62348}" srcOrd="0" destOrd="0" presId="urn:microsoft.com/office/officeart/2005/8/layout/balance1"/>
    <dgm:cxn modelId="{DDC13F66-78C2-F74B-A9D8-C715E8307E6C}" srcId="{4778002D-49F1-A14B-A3F3-ABE789259DC2}" destId="{188E1117-3945-C740-8CA3-ACC2108E90BB}" srcOrd="0" destOrd="0" parTransId="{E5236B5C-5997-5244-A82A-399C9DFE596D}" sibTransId="{FB5872E8-443F-FE44-9925-765FAF5EA70B}"/>
    <dgm:cxn modelId="{BF47B770-0C1C-C04B-87E1-4802808D183E}" srcId="{4778002D-49F1-A14B-A3F3-ABE789259DC2}" destId="{46CE8245-ADE7-7A4B-BA88-10124B142F31}" srcOrd="1" destOrd="0" parTransId="{96065166-FFB8-7244-9970-AB6B4124C831}" sibTransId="{A3BCDC54-0950-C746-9B63-4B07178C99BA}"/>
    <dgm:cxn modelId="{16B0387B-77B7-4B4A-87F3-B672B9C1C8C2}" srcId="{188E1117-3945-C740-8CA3-ACC2108E90BB}" destId="{3233E3D1-9C15-7A44-8F3B-D834E5D5DEE5}" srcOrd="0" destOrd="0" parTransId="{E1B6505C-E376-F84C-8C48-7147D2619C54}" sibTransId="{EC325629-9B33-4F4E-9620-F7010FE7C67B}"/>
    <dgm:cxn modelId="{48F05C8C-DD77-1142-9A43-96306C7F7F2A}" type="presOf" srcId="{188E1117-3945-C740-8CA3-ACC2108E90BB}" destId="{6F95D37A-2249-3141-AC65-C31A202DA9F0}" srcOrd="0" destOrd="0" presId="urn:microsoft.com/office/officeart/2005/8/layout/balance1"/>
    <dgm:cxn modelId="{4A39A194-201A-F847-B7EC-A1B53CEF2906}" type="presOf" srcId="{3233E3D1-9C15-7A44-8F3B-D834E5D5DEE5}" destId="{EAEF0E31-2C59-BA46-8B7B-5349619540AA}" srcOrd="0" destOrd="0" presId="urn:microsoft.com/office/officeart/2005/8/layout/balance1"/>
    <dgm:cxn modelId="{A171DFB2-98D0-0C41-AE78-D484E505A2E1}" srcId="{46CE8245-ADE7-7A4B-BA88-10124B142F31}" destId="{7E4C4A83-A257-294D-9BB1-B822009B0EAD}" srcOrd="0" destOrd="0" parTransId="{2834A0C6-2207-DD44-A6B7-52A97DA4425F}" sibTransId="{9958B2E7-A129-3748-A24C-FD6D6A2B338D}"/>
    <dgm:cxn modelId="{2CEF2FD7-447C-D646-A647-215BA0C27FC8}" type="presOf" srcId="{4778002D-49F1-A14B-A3F3-ABE789259DC2}" destId="{526DEEA9-FAFE-3345-95C8-26863164B705}" srcOrd="0" destOrd="0" presId="urn:microsoft.com/office/officeart/2005/8/layout/balance1"/>
    <dgm:cxn modelId="{A5F298F6-E503-8A4E-B8E5-4E3C7887AEAD}" type="presOf" srcId="{46CE8245-ADE7-7A4B-BA88-10124B142F31}" destId="{A5D78604-D9F5-6046-A40B-A443E9A453B0}" srcOrd="0" destOrd="0" presId="urn:microsoft.com/office/officeart/2005/8/layout/balance1"/>
    <dgm:cxn modelId="{281A6125-287F-D946-9FFF-9B49F28CA0A3}" type="presParOf" srcId="{526DEEA9-FAFE-3345-95C8-26863164B705}" destId="{7EEFDA59-33AE-B84E-9E0A-A1B3A4D4D397}" srcOrd="0" destOrd="0" presId="urn:microsoft.com/office/officeart/2005/8/layout/balance1"/>
    <dgm:cxn modelId="{FD06CC6B-43C8-4B4E-887A-8F4F1F324374}" type="presParOf" srcId="{526DEEA9-FAFE-3345-95C8-26863164B705}" destId="{CA6ADA7C-8C00-A045-B1FB-621D93441067}" srcOrd="1" destOrd="0" presId="urn:microsoft.com/office/officeart/2005/8/layout/balance1"/>
    <dgm:cxn modelId="{0E7D3EE6-FDB2-2E46-8EFB-1AAC6B737674}" type="presParOf" srcId="{CA6ADA7C-8C00-A045-B1FB-621D93441067}" destId="{6F95D37A-2249-3141-AC65-C31A202DA9F0}" srcOrd="0" destOrd="0" presId="urn:microsoft.com/office/officeart/2005/8/layout/balance1"/>
    <dgm:cxn modelId="{9A70E39D-C659-F244-B756-A10A0C915B90}" type="presParOf" srcId="{CA6ADA7C-8C00-A045-B1FB-621D93441067}" destId="{A5D78604-D9F5-6046-A40B-A443E9A453B0}" srcOrd="1" destOrd="0" presId="urn:microsoft.com/office/officeart/2005/8/layout/balance1"/>
    <dgm:cxn modelId="{84E14910-D5EF-114F-A78D-5E59F093C91B}" type="presParOf" srcId="{526DEEA9-FAFE-3345-95C8-26863164B705}" destId="{FFF0EF49-F83F-DB46-BE5B-A7CE834A35FE}" srcOrd="2" destOrd="0" presId="urn:microsoft.com/office/officeart/2005/8/layout/balance1"/>
    <dgm:cxn modelId="{CC76DB88-BC56-394C-915A-DB9527C56CFE}" type="presParOf" srcId="{FFF0EF49-F83F-DB46-BE5B-A7CE834A35FE}" destId="{582004BD-424A-D64F-8B45-ACED606C7331}" srcOrd="0" destOrd="0" presId="urn:microsoft.com/office/officeart/2005/8/layout/balance1"/>
    <dgm:cxn modelId="{38F0032E-0916-5240-92AE-B250CD706DF5}" type="presParOf" srcId="{FFF0EF49-F83F-DB46-BE5B-A7CE834A35FE}" destId="{B54AA569-5811-4F40-8B7B-38C39F76581C}" srcOrd="1" destOrd="0" presId="urn:microsoft.com/office/officeart/2005/8/layout/balance1"/>
    <dgm:cxn modelId="{5E675283-875C-5C41-BF5C-B73CFB5DA55D}" type="presParOf" srcId="{FFF0EF49-F83F-DB46-BE5B-A7CE834A35FE}" destId="{864B2825-7263-024D-BA36-3701C751DA62}" srcOrd="2" destOrd="0" presId="urn:microsoft.com/office/officeart/2005/8/layout/balance1"/>
    <dgm:cxn modelId="{F9F1E7D2-F6B2-194B-A2F3-62876D826F27}" type="presParOf" srcId="{FFF0EF49-F83F-DB46-BE5B-A7CE834A35FE}" destId="{EAEF0E31-2C59-BA46-8B7B-5349619540AA}" srcOrd="3" destOrd="0" presId="urn:microsoft.com/office/officeart/2005/8/layout/balance1"/>
    <dgm:cxn modelId="{60C86FF3-4359-3444-BA7D-96975C7038F2}" type="presParOf" srcId="{FFF0EF49-F83F-DB46-BE5B-A7CE834A35FE}" destId="{528D061D-D91E-4841-B576-10A3F2F62348}" srcOrd="4" destOrd="0" presId="urn:microsoft.com/office/officeart/2005/8/layout/balance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35FB1-C8C2-7746-8275-0B2D7509200D}">
      <dsp:nvSpPr>
        <dsp:cNvPr id="0" name=""/>
        <dsp:cNvSpPr/>
      </dsp:nvSpPr>
      <dsp:spPr>
        <a:xfrm>
          <a:off x="564" y="292250"/>
          <a:ext cx="1467372" cy="2730122"/>
        </a:xfrm>
        <a:prstGeom prst="roundRect">
          <a:avLst>
            <a:gd name="adj" fmla="val 10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No.1</a:t>
          </a:r>
        </a:p>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Auckland Region </a:t>
          </a:r>
          <a:endParaRPr lang="zh-CN" altLang="en-US" sz="1200" b="1" kern="1200" dirty="0">
            <a:solidFill>
              <a:schemeClr val="tx1">
                <a:lumMod val="50000"/>
              </a:schemeClr>
            </a:solidFill>
          </a:endParaRPr>
        </a:p>
      </dsp:txBody>
      <dsp:txXfrm>
        <a:off x="564" y="292250"/>
        <a:ext cx="1467372" cy="819036"/>
      </dsp:txXfrm>
    </dsp:sp>
    <dsp:sp modelId="{F385A13E-04BD-CC4B-9C56-1683BEF20BD4}">
      <dsp:nvSpPr>
        <dsp:cNvPr id="0" name=""/>
        <dsp:cNvSpPr/>
      </dsp:nvSpPr>
      <dsp:spPr>
        <a:xfrm>
          <a:off x="184948" y="1391322"/>
          <a:ext cx="1173898" cy="1587288"/>
        </a:xfrm>
        <a:prstGeom prst="roundRect">
          <a:avLst>
            <a:gd name="adj" fmla="val 10000"/>
          </a:avLst>
        </a:prstGeom>
        <a:solidFill>
          <a:schemeClr val="accent5">
            <a:shade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3980" tIns="70485" rIns="93980" bIns="7048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altLang="zh-CN" sz="3700" kern="1200" dirty="0"/>
            <a:t>889</a:t>
          </a:r>
          <a:endParaRPr lang="zh-CN" altLang="en-US" sz="3700" kern="1200" dirty="0"/>
        </a:p>
      </dsp:txBody>
      <dsp:txXfrm>
        <a:off x="219330" y="1425704"/>
        <a:ext cx="1105134" cy="1518524"/>
      </dsp:txXfrm>
    </dsp:sp>
    <dsp:sp modelId="{8ED60F7A-6929-5448-B537-32D1C467F836}">
      <dsp:nvSpPr>
        <dsp:cNvPr id="0" name=""/>
        <dsp:cNvSpPr/>
      </dsp:nvSpPr>
      <dsp:spPr>
        <a:xfrm>
          <a:off x="1577990" y="292250"/>
          <a:ext cx="1467372" cy="2730122"/>
        </a:xfrm>
        <a:prstGeom prst="roundRect">
          <a:avLst>
            <a:gd name="adj" fmla="val 10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No.2</a:t>
          </a:r>
        </a:p>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Willington Region</a:t>
          </a:r>
          <a:endParaRPr lang="zh-CN" altLang="en-US" sz="1200" b="1" kern="1200" dirty="0">
            <a:solidFill>
              <a:schemeClr val="tx1">
                <a:lumMod val="50000"/>
              </a:schemeClr>
            </a:solidFill>
          </a:endParaRPr>
        </a:p>
      </dsp:txBody>
      <dsp:txXfrm>
        <a:off x="1577990" y="292250"/>
        <a:ext cx="1467372" cy="819036"/>
      </dsp:txXfrm>
    </dsp:sp>
    <dsp:sp modelId="{026D50E3-583E-3242-A922-5D43EE37C355}">
      <dsp:nvSpPr>
        <dsp:cNvPr id="0" name=""/>
        <dsp:cNvSpPr/>
      </dsp:nvSpPr>
      <dsp:spPr>
        <a:xfrm>
          <a:off x="1724727" y="1454826"/>
          <a:ext cx="1173898" cy="1523795"/>
        </a:xfrm>
        <a:prstGeom prst="roundRect">
          <a:avLst>
            <a:gd name="adj" fmla="val 10000"/>
          </a:avLst>
        </a:prstGeom>
        <a:solidFill>
          <a:schemeClr val="accent5">
            <a:shade val="50000"/>
            <a:hueOff val="-396136"/>
            <a:satOff val="0"/>
            <a:lumOff val="32202"/>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3980" tIns="70485" rIns="93980" bIns="7048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altLang="zh-CN" sz="3700" kern="1200" dirty="0"/>
            <a:t>854</a:t>
          </a:r>
          <a:endParaRPr lang="zh-CN" altLang="en-US" sz="3700" kern="1200" dirty="0"/>
        </a:p>
      </dsp:txBody>
      <dsp:txXfrm>
        <a:off x="1759109" y="1489208"/>
        <a:ext cx="1105134" cy="1455031"/>
      </dsp:txXfrm>
    </dsp:sp>
    <dsp:sp modelId="{13C9C289-358D-DF43-AF0E-47EFF1137F01}">
      <dsp:nvSpPr>
        <dsp:cNvPr id="0" name=""/>
        <dsp:cNvSpPr/>
      </dsp:nvSpPr>
      <dsp:spPr>
        <a:xfrm>
          <a:off x="3155415" y="292250"/>
          <a:ext cx="1467372" cy="2730122"/>
        </a:xfrm>
        <a:prstGeom prst="roundRect">
          <a:avLst>
            <a:gd name="adj" fmla="val 10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b="1" kern="1200" dirty="0">
              <a:solidFill>
                <a:schemeClr val="tx1">
                  <a:lumMod val="50000"/>
                </a:schemeClr>
              </a:solidFill>
            </a:rPr>
            <a:t>No.3</a:t>
          </a:r>
        </a:p>
        <a:p>
          <a:pPr marL="0" lvl="0" indent="0" algn="ctr" defTabSz="577850">
            <a:lnSpc>
              <a:spcPct val="90000"/>
            </a:lnSpc>
            <a:spcBef>
              <a:spcPct val="0"/>
            </a:spcBef>
            <a:spcAft>
              <a:spcPct val="35000"/>
            </a:spcAft>
            <a:buNone/>
          </a:pPr>
          <a:r>
            <a:rPr lang="en-US" altLang="zh-CN" sz="1300" b="1" kern="1200" dirty="0">
              <a:solidFill>
                <a:schemeClr val="tx1">
                  <a:lumMod val="50000"/>
                </a:schemeClr>
              </a:solidFill>
            </a:rPr>
            <a:t>Waikato Region</a:t>
          </a:r>
          <a:endParaRPr lang="zh-CN" altLang="en-US" sz="1300" b="1" kern="1200" dirty="0">
            <a:solidFill>
              <a:schemeClr val="tx1">
                <a:lumMod val="50000"/>
              </a:schemeClr>
            </a:solidFill>
          </a:endParaRPr>
        </a:p>
      </dsp:txBody>
      <dsp:txXfrm>
        <a:off x="3155415" y="292250"/>
        <a:ext cx="1467372" cy="819036"/>
      </dsp:txXfrm>
    </dsp:sp>
    <dsp:sp modelId="{0E9E4954-BF59-5D4D-9D5A-155994F23639}">
      <dsp:nvSpPr>
        <dsp:cNvPr id="0" name=""/>
        <dsp:cNvSpPr/>
      </dsp:nvSpPr>
      <dsp:spPr>
        <a:xfrm>
          <a:off x="3302153" y="1810211"/>
          <a:ext cx="1173898" cy="952377"/>
        </a:xfrm>
        <a:prstGeom prst="roundRect">
          <a:avLst>
            <a:gd name="adj" fmla="val 10000"/>
          </a:avLst>
        </a:prstGeom>
        <a:solidFill>
          <a:schemeClr val="accent5">
            <a:shade val="50000"/>
            <a:hueOff val="-396136"/>
            <a:satOff val="0"/>
            <a:lumOff val="32202"/>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3980" tIns="70485" rIns="93980" bIns="70485" numCol="1" spcCol="1270" anchor="ctr" anchorCtr="0">
          <a:noAutofit/>
          <a:sp3d extrusionH="28000" prstMaterial="matte"/>
        </a:bodyPr>
        <a:lstStyle/>
        <a:p>
          <a:pPr marL="0" lvl="0" indent="0" algn="ctr" defTabSz="1644650">
            <a:lnSpc>
              <a:spcPct val="90000"/>
            </a:lnSpc>
            <a:spcBef>
              <a:spcPct val="0"/>
            </a:spcBef>
            <a:spcAft>
              <a:spcPct val="35000"/>
            </a:spcAft>
            <a:buNone/>
          </a:pPr>
          <a:r>
            <a:rPr lang="en-US" altLang="zh-CN" sz="3700" kern="1200" dirty="0"/>
            <a:t>404</a:t>
          </a:r>
          <a:endParaRPr lang="zh-CN" altLang="en-US" sz="3700" kern="1200" dirty="0"/>
        </a:p>
      </dsp:txBody>
      <dsp:txXfrm>
        <a:off x="3330047" y="1838105"/>
        <a:ext cx="1118110" cy="896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35FB1-C8C2-7746-8275-0B2D7509200D}">
      <dsp:nvSpPr>
        <dsp:cNvPr id="0" name=""/>
        <dsp:cNvSpPr/>
      </dsp:nvSpPr>
      <dsp:spPr>
        <a:xfrm>
          <a:off x="564" y="289932"/>
          <a:ext cx="1467372" cy="2708470"/>
        </a:xfrm>
        <a:prstGeom prst="roundRect">
          <a:avLst>
            <a:gd name="adj" fmla="val 10000"/>
          </a:avLst>
        </a:prstGeom>
        <a:solidFill>
          <a:schemeClr val="accent3">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No.1</a:t>
          </a:r>
        </a:p>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Auckland Region </a:t>
          </a:r>
          <a:endParaRPr lang="zh-CN" altLang="en-US" sz="1200" b="1" kern="1200" dirty="0">
            <a:solidFill>
              <a:schemeClr val="tx1">
                <a:lumMod val="50000"/>
              </a:schemeClr>
            </a:solidFill>
          </a:endParaRPr>
        </a:p>
      </dsp:txBody>
      <dsp:txXfrm>
        <a:off x="564" y="289932"/>
        <a:ext cx="1467372" cy="812541"/>
      </dsp:txXfrm>
    </dsp:sp>
    <dsp:sp modelId="{F385A13E-04BD-CC4B-9C56-1683BEF20BD4}">
      <dsp:nvSpPr>
        <dsp:cNvPr id="0" name=""/>
        <dsp:cNvSpPr/>
      </dsp:nvSpPr>
      <dsp:spPr>
        <a:xfrm>
          <a:off x="184948" y="1196918"/>
          <a:ext cx="1173897" cy="1763990"/>
        </a:xfrm>
        <a:prstGeom prst="roundRect">
          <a:avLst>
            <a:gd name="adj" fmla="val 10000"/>
          </a:avLst>
        </a:prstGeom>
        <a:solidFill>
          <a:schemeClr val="accent3">
            <a:shade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marL="0" lvl="0" indent="0" algn="ctr" defTabSz="933450">
            <a:lnSpc>
              <a:spcPct val="90000"/>
            </a:lnSpc>
            <a:spcBef>
              <a:spcPct val="0"/>
            </a:spcBef>
            <a:spcAft>
              <a:spcPct val="35000"/>
            </a:spcAft>
            <a:buNone/>
          </a:pPr>
          <a:r>
            <a:rPr lang="en-US" altLang="zh-CN" sz="2100" kern="1200" dirty="0"/>
            <a:t>3002</a:t>
          </a:r>
          <a:endParaRPr lang="zh-CN" altLang="en-US" sz="2100" kern="1200" dirty="0"/>
        </a:p>
      </dsp:txBody>
      <dsp:txXfrm>
        <a:off x="219330" y="1231300"/>
        <a:ext cx="1105133" cy="1695226"/>
      </dsp:txXfrm>
    </dsp:sp>
    <dsp:sp modelId="{8ED60F7A-6929-5448-B537-32D1C467F836}">
      <dsp:nvSpPr>
        <dsp:cNvPr id="0" name=""/>
        <dsp:cNvSpPr/>
      </dsp:nvSpPr>
      <dsp:spPr>
        <a:xfrm>
          <a:off x="1577989" y="289932"/>
          <a:ext cx="1467372" cy="2708470"/>
        </a:xfrm>
        <a:prstGeom prst="roundRect">
          <a:avLst>
            <a:gd name="adj" fmla="val 10000"/>
          </a:avLst>
        </a:prstGeom>
        <a:solidFill>
          <a:schemeClr val="accent3">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No.2</a:t>
          </a:r>
        </a:p>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Willington Region</a:t>
          </a:r>
          <a:endParaRPr lang="zh-CN" altLang="en-US" sz="1200" b="1" kern="1200" dirty="0">
            <a:solidFill>
              <a:schemeClr val="tx1">
                <a:lumMod val="50000"/>
              </a:schemeClr>
            </a:solidFill>
          </a:endParaRPr>
        </a:p>
      </dsp:txBody>
      <dsp:txXfrm>
        <a:off x="1577989" y="289932"/>
        <a:ext cx="1467372" cy="812541"/>
      </dsp:txXfrm>
    </dsp:sp>
    <dsp:sp modelId="{026D50E3-583E-3242-A922-5D43EE37C355}">
      <dsp:nvSpPr>
        <dsp:cNvPr id="0" name=""/>
        <dsp:cNvSpPr/>
      </dsp:nvSpPr>
      <dsp:spPr>
        <a:xfrm>
          <a:off x="1724727" y="1449091"/>
          <a:ext cx="1173897" cy="1404006"/>
        </a:xfrm>
        <a:prstGeom prst="roundRect">
          <a:avLst>
            <a:gd name="adj" fmla="val 10000"/>
          </a:avLst>
        </a:prstGeom>
        <a:solidFill>
          <a:schemeClr val="accent3">
            <a:shade val="50000"/>
            <a:hueOff val="206604"/>
            <a:satOff val="181"/>
            <a:lumOff val="27633"/>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marL="0" lvl="0" indent="0" algn="ctr" defTabSz="933450">
            <a:lnSpc>
              <a:spcPct val="90000"/>
            </a:lnSpc>
            <a:spcBef>
              <a:spcPct val="0"/>
            </a:spcBef>
            <a:spcAft>
              <a:spcPct val="35000"/>
            </a:spcAft>
            <a:buNone/>
          </a:pPr>
          <a:r>
            <a:rPr lang="en-US" altLang="zh-CN" sz="2100" kern="1200" dirty="0"/>
            <a:t>595</a:t>
          </a:r>
          <a:endParaRPr lang="zh-CN" altLang="en-US" sz="2100" kern="1200" dirty="0"/>
        </a:p>
      </dsp:txBody>
      <dsp:txXfrm>
        <a:off x="1759109" y="1483473"/>
        <a:ext cx="1105133" cy="1335242"/>
      </dsp:txXfrm>
    </dsp:sp>
    <dsp:sp modelId="{13C9C289-358D-DF43-AF0E-47EFF1137F01}">
      <dsp:nvSpPr>
        <dsp:cNvPr id="0" name=""/>
        <dsp:cNvSpPr/>
      </dsp:nvSpPr>
      <dsp:spPr>
        <a:xfrm>
          <a:off x="3155415" y="289932"/>
          <a:ext cx="1467372" cy="2708470"/>
        </a:xfrm>
        <a:prstGeom prst="roundRect">
          <a:avLst>
            <a:gd name="adj" fmla="val 10000"/>
          </a:avLst>
        </a:prstGeom>
        <a:solidFill>
          <a:schemeClr val="accent3">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altLang="zh-CN" sz="1400" b="1" kern="1200" dirty="0">
            <a:solidFill>
              <a:schemeClr val="tx1">
                <a:lumMod val="50000"/>
              </a:schemeClr>
            </a:solidFill>
          </a:endParaRP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No.3</a:t>
          </a: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Hawke’s Bay Region</a:t>
          </a:r>
          <a:endParaRPr lang="zh-CN" altLang="en-US" sz="1400" b="1" kern="1200" dirty="0">
            <a:solidFill>
              <a:schemeClr val="tx1">
                <a:lumMod val="50000"/>
              </a:schemeClr>
            </a:solidFill>
          </a:endParaRPr>
        </a:p>
      </dsp:txBody>
      <dsp:txXfrm>
        <a:off x="3155415" y="289932"/>
        <a:ext cx="1467372" cy="812541"/>
      </dsp:txXfrm>
    </dsp:sp>
    <dsp:sp modelId="{0E9E4954-BF59-5D4D-9D5A-155994F23639}">
      <dsp:nvSpPr>
        <dsp:cNvPr id="0" name=""/>
        <dsp:cNvSpPr/>
      </dsp:nvSpPr>
      <dsp:spPr>
        <a:xfrm>
          <a:off x="3302152" y="1785211"/>
          <a:ext cx="1173897" cy="539997"/>
        </a:xfrm>
        <a:prstGeom prst="roundRect">
          <a:avLst>
            <a:gd name="adj" fmla="val 10000"/>
          </a:avLst>
        </a:prstGeom>
        <a:solidFill>
          <a:schemeClr val="accent3">
            <a:shade val="50000"/>
            <a:hueOff val="206604"/>
            <a:satOff val="181"/>
            <a:lumOff val="27633"/>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marL="0" lvl="0" indent="0" algn="ctr" defTabSz="933450">
            <a:lnSpc>
              <a:spcPct val="90000"/>
            </a:lnSpc>
            <a:spcBef>
              <a:spcPct val="0"/>
            </a:spcBef>
            <a:spcAft>
              <a:spcPct val="35000"/>
            </a:spcAft>
            <a:buNone/>
          </a:pPr>
          <a:r>
            <a:rPr lang="en-US" altLang="zh-CN" sz="2100" kern="1200" dirty="0"/>
            <a:t>124</a:t>
          </a:r>
          <a:endParaRPr lang="zh-CN" altLang="en-US" sz="2100" kern="1200" dirty="0"/>
        </a:p>
      </dsp:txBody>
      <dsp:txXfrm>
        <a:off x="3317968" y="1801027"/>
        <a:ext cx="1142265" cy="508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35FB1-C8C2-7746-8275-0B2D7509200D}">
      <dsp:nvSpPr>
        <dsp:cNvPr id="0" name=""/>
        <dsp:cNvSpPr/>
      </dsp:nvSpPr>
      <dsp:spPr>
        <a:xfrm>
          <a:off x="618" y="289932"/>
          <a:ext cx="1608649" cy="2708471"/>
        </a:xfrm>
        <a:prstGeom prst="roundRect">
          <a:avLst>
            <a:gd name="adj" fmla="val 10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No.1</a:t>
          </a:r>
        </a:p>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Northland Region </a:t>
          </a:r>
          <a:endParaRPr lang="zh-CN" altLang="en-US" sz="1200" b="1" kern="1200" dirty="0">
            <a:solidFill>
              <a:schemeClr val="tx1">
                <a:lumMod val="50000"/>
              </a:schemeClr>
            </a:solidFill>
          </a:endParaRPr>
        </a:p>
      </dsp:txBody>
      <dsp:txXfrm>
        <a:off x="618" y="289932"/>
        <a:ext cx="1608649" cy="812541"/>
      </dsp:txXfrm>
    </dsp:sp>
    <dsp:sp modelId="{F385A13E-04BD-CC4B-9C56-1683BEF20BD4}">
      <dsp:nvSpPr>
        <dsp:cNvPr id="0" name=""/>
        <dsp:cNvSpPr/>
      </dsp:nvSpPr>
      <dsp:spPr>
        <a:xfrm rot="21540000">
          <a:off x="197337" y="1321445"/>
          <a:ext cx="1286919" cy="1574700"/>
        </a:xfrm>
        <a:prstGeom prst="roundRect">
          <a:avLst>
            <a:gd name="adj" fmla="val 10000"/>
          </a:avLst>
        </a:prstGeom>
        <a:solidFill>
          <a:schemeClr val="accent5">
            <a:shade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0" tIns="76200" rIns="101600" bIns="76200" numCol="1" spcCol="1270" anchor="ctr" anchorCtr="0">
          <a:noAutofit/>
          <a:sp3d extrusionH="28000" prstMaterial="matte"/>
        </a:bodyPr>
        <a:lstStyle/>
        <a:p>
          <a:pPr marL="0" lvl="0" indent="0" algn="ctr" defTabSz="1778000">
            <a:lnSpc>
              <a:spcPct val="90000"/>
            </a:lnSpc>
            <a:spcBef>
              <a:spcPct val="0"/>
            </a:spcBef>
            <a:spcAft>
              <a:spcPct val="35000"/>
            </a:spcAft>
            <a:buNone/>
          </a:pPr>
          <a:r>
            <a:rPr lang="en-US" altLang="zh-CN" sz="4000" kern="1200" dirty="0"/>
            <a:t>70K</a:t>
          </a:r>
          <a:endParaRPr lang="zh-CN" altLang="en-US" sz="4000" kern="1200" dirty="0"/>
        </a:p>
      </dsp:txBody>
      <dsp:txXfrm>
        <a:off x="235030" y="1359138"/>
        <a:ext cx="1211533" cy="1499314"/>
      </dsp:txXfrm>
    </dsp:sp>
    <dsp:sp modelId="{8ED60F7A-6929-5448-B537-32D1C467F836}">
      <dsp:nvSpPr>
        <dsp:cNvPr id="0" name=""/>
        <dsp:cNvSpPr/>
      </dsp:nvSpPr>
      <dsp:spPr>
        <a:xfrm>
          <a:off x="1729917" y="289932"/>
          <a:ext cx="1608649" cy="2708471"/>
        </a:xfrm>
        <a:prstGeom prst="roundRect">
          <a:avLst>
            <a:gd name="adj" fmla="val 10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No.2</a:t>
          </a:r>
        </a:p>
        <a:p>
          <a:pPr marL="0" lvl="0" indent="0" algn="ctr" defTabSz="533400">
            <a:lnSpc>
              <a:spcPct val="90000"/>
            </a:lnSpc>
            <a:spcBef>
              <a:spcPct val="0"/>
            </a:spcBef>
            <a:spcAft>
              <a:spcPct val="35000"/>
            </a:spcAft>
            <a:buNone/>
          </a:pPr>
          <a:r>
            <a:rPr lang="en-US" altLang="zh-CN" sz="1200" b="1" kern="1200" dirty="0">
              <a:solidFill>
                <a:schemeClr val="tx1">
                  <a:lumMod val="50000"/>
                </a:schemeClr>
              </a:solidFill>
            </a:rPr>
            <a:t>Waikato Region</a:t>
          </a:r>
          <a:endParaRPr lang="zh-CN" altLang="en-US" sz="1200" b="1" kern="1200" dirty="0">
            <a:solidFill>
              <a:schemeClr val="tx1">
                <a:lumMod val="50000"/>
              </a:schemeClr>
            </a:solidFill>
          </a:endParaRPr>
        </a:p>
      </dsp:txBody>
      <dsp:txXfrm>
        <a:off x="1729917" y="289932"/>
        <a:ext cx="1608649" cy="812541"/>
      </dsp:txXfrm>
    </dsp:sp>
    <dsp:sp modelId="{026D50E3-583E-3242-A922-5D43EE37C355}">
      <dsp:nvSpPr>
        <dsp:cNvPr id="0" name=""/>
        <dsp:cNvSpPr/>
      </dsp:nvSpPr>
      <dsp:spPr>
        <a:xfrm rot="21540000">
          <a:off x="1890782" y="1574141"/>
          <a:ext cx="1286919" cy="1250005"/>
        </a:xfrm>
        <a:prstGeom prst="roundRect">
          <a:avLst>
            <a:gd name="adj" fmla="val 10000"/>
          </a:avLst>
        </a:prstGeom>
        <a:solidFill>
          <a:schemeClr val="accent5">
            <a:shade val="50000"/>
            <a:hueOff val="-396136"/>
            <a:satOff val="0"/>
            <a:lumOff val="32202"/>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0" tIns="76200" rIns="101600" bIns="76200" numCol="1" spcCol="1270" anchor="ctr" anchorCtr="0">
          <a:noAutofit/>
          <a:sp3d extrusionH="28000" prstMaterial="matte"/>
        </a:bodyPr>
        <a:lstStyle/>
        <a:p>
          <a:pPr marL="0" lvl="0" indent="0" algn="ctr" defTabSz="1778000">
            <a:lnSpc>
              <a:spcPct val="90000"/>
            </a:lnSpc>
            <a:spcBef>
              <a:spcPct val="0"/>
            </a:spcBef>
            <a:spcAft>
              <a:spcPct val="35000"/>
            </a:spcAft>
            <a:buNone/>
          </a:pPr>
          <a:r>
            <a:rPr lang="en-US" altLang="zh-CN" sz="4000" kern="1200" dirty="0"/>
            <a:t>61K</a:t>
          </a:r>
          <a:endParaRPr lang="zh-CN" altLang="en-US" sz="4000" kern="1200" dirty="0"/>
        </a:p>
      </dsp:txBody>
      <dsp:txXfrm>
        <a:off x="1927393" y="1610752"/>
        <a:ext cx="1213697" cy="1176783"/>
      </dsp:txXfrm>
    </dsp:sp>
    <dsp:sp modelId="{13C9C289-358D-DF43-AF0E-47EFF1137F01}">
      <dsp:nvSpPr>
        <dsp:cNvPr id="0" name=""/>
        <dsp:cNvSpPr/>
      </dsp:nvSpPr>
      <dsp:spPr>
        <a:xfrm>
          <a:off x="3459215" y="289932"/>
          <a:ext cx="1608649" cy="2708471"/>
        </a:xfrm>
        <a:prstGeom prst="roundRect">
          <a:avLst>
            <a:gd name="adj" fmla="val 10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altLang="zh-CN" sz="1400" b="1" kern="1200" dirty="0">
            <a:solidFill>
              <a:schemeClr val="tx1">
                <a:lumMod val="50000"/>
              </a:schemeClr>
            </a:solidFill>
          </a:endParaRP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No.3</a:t>
          </a:r>
        </a:p>
        <a:p>
          <a:pPr marL="0" lvl="0" indent="0" algn="ctr" defTabSz="622300">
            <a:lnSpc>
              <a:spcPct val="90000"/>
            </a:lnSpc>
            <a:spcBef>
              <a:spcPct val="0"/>
            </a:spcBef>
            <a:spcAft>
              <a:spcPct val="35000"/>
            </a:spcAft>
            <a:buNone/>
          </a:pPr>
          <a:r>
            <a:rPr lang="en-US" sz="1400" b="1" i="0" kern="1200" dirty="0">
              <a:solidFill>
                <a:schemeClr val="tx1">
                  <a:lumMod val="50000"/>
                </a:schemeClr>
              </a:solidFill>
            </a:rPr>
            <a:t>Canterbury Region</a:t>
          </a:r>
          <a:endParaRPr lang="en-US" altLang="zh-CN" sz="1400" b="1" kern="1200" dirty="0">
            <a:solidFill>
              <a:schemeClr val="tx1">
                <a:lumMod val="50000"/>
              </a:schemeClr>
            </a:solidFill>
          </a:endParaRPr>
        </a:p>
      </dsp:txBody>
      <dsp:txXfrm>
        <a:off x="3459215" y="289932"/>
        <a:ext cx="1608649" cy="812541"/>
      </dsp:txXfrm>
    </dsp:sp>
    <dsp:sp modelId="{0E9E4954-BF59-5D4D-9D5A-155994F23639}">
      <dsp:nvSpPr>
        <dsp:cNvPr id="0" name=""/>
        <dsp:cNvSpPr/>
      </dsp:nvSpPr>
      <dsp:spPr>
        <a:xfrm rot="21540000">
          <a:off x="3564003" y="1714302"/>
          <a:ext cx="1302375" cy="1035729"/>
        </a:xfrm>
        <a:prstGeom prst="roundRect">
          <a:avLst>
            <a:gd name="adj" fmla="val 10000"/>
          </a:avLst>
        </a:prstGeom>
        <a:solidFill>
          <a:schemeClr val="accent5">
            <a:shade val="50000"/>
            <a:hueOff val="-396136"/>
            <a:satOff val="0"/>
            <a:lumOff val="32202"/>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0" tIns="76200" rIns="101600" bIns="76200" numCol="1" spcCol="1270" anchor="ctr" anchorCtr="0">
          <a:noAutofit/>
          <a:sp3d extrusionH="28000" prstMaterial="matte"/>
        </a:bodyPr>
        <a:lstStyle/>
        <a:p>
          <a:pPr marL="0" lvl="0" indent="0" algn="ctr" defTabSz="1778000">
            <a:lnSpc>
              <a:spcPct val="90000"/>
            </a:lnSpc>
            <a:spcBef>
              <a:spcPct val="0"/>
            </a:spcBef>
            <a:spcAft>
              <a:spcPct val="35000"/>
            </a:spcAft>
            <a:buNone/>
          </a:pPr>
          <a:r>
            <a:rPr lang="en-US" altLang="zh-CN" sz="4000" kern="1200" dirty="0"/>
            <a:t>60K</a:t>
          </a:r>
          <a:endParaRPr lang="zh-CN" altLang="en-US" sz="4000" kern="1200" dirty="0"/>
        </a:p>
      </dsp:txBody>
      <dsp:txXfrm>
        <a:off x="3594338" y="1744637"/>
        <a:ext cx="1241705" cy="975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35FB1-C8C2-7746-8275-0B2D7509200D}">
      <dsp:nvSpPr>
        <dsp:cNvPr id="0" name=""/>
        <dsp:cNvSpPr/>
      </dsp:nvSpPr>
      <dsp:spPr>
        <a:xfrm>
          <a:off x="595" y="289932"/>
          <a:ext cx="1549128" cy="2708470"/>
        </a:xfrm>
        <a:prstGeom prst="roundRect">
          <a:avLst>
            <a:gd name="adj" fmla="val 10000"/>
          </a:avLst>
        </a:prstGeom>
        <a:solidFill>
          <a:schemeClr val="accent3">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b="1" kern="1200" dirty="0">
              <a:solidFill>
                <a:schemeClr val="tx1">
                  <a:lumMod val="50000"/>
                </a:schemeClr>
              </a:solidFill>
            </a:rPr>
            <a:t>No.1</a:t>
          </a:r>
        </a:p>
        <a:p>
          <a:pPr marL="0" lvl="0" indent="0" algn="ctr" defTabSz="577850">
            <a:lnSpc>
              <a:spcPct val="90000"/>
            </a:lnSpc>
            <a:spcBef>
              <a:spcPct val="0"/>
            </a:spcBef>
            <a:spcAft>
              <a:spcPct val="35000"/>
            </a:spcAft>
            <a:buNone/>
          </a:pPr>
          <a:r>
            <a:rPr lang="en-US" altLang="zh-CN" sz="1300" b="1" kern="1200" dirty="0">
              <a:solidFill>
                <a:schemeClr val="tx1">
                  <a:lumMod val="50000"/>
                </a:schemeClr>
              </a:solidFill>
            </a:rPr>
            <a:t>Gisborne Region </a:t>
          </a:r>
          <a:endParaRPr lang="zh-CN" altLang="en-US" sz="1300" b="1" kern="1200" dirty="0">
            <a:solidFill>
              <a:schemeClr val="tx1">
                <a:lumMod val="50000"/>
              </a:schemeClr>
            </a:solidFill>
          </a:endParaRPr>
        </a:p>
      </dsp:txBody>
      <dsp:txXfrm>
        <a:off x="595" y="289932"/>
        <a:ext cx="1549128" cy="812541"/>
      </dsp:txXfrm>
    </dsp:sp>
    <dsp:sp modelId="{F385A13E-04BD-CC4B-9C56-1683BEF20BD4}">
      <dsp:nvSpPr>
        <dsp:cNvPr id="0" name=""/>
        <dsp:cNvSpPr/>
      </dsp:nvSpPr>
      <dsp:spPr>
        <a:xfrm rot="21540000">
          <a:off x="195253" y="1196918"/>
          <a:ext cx="1239302" cy="1763990"/>
        </a:xfrm>
        <a:prstGeom prst="roundRect">
          <a:avLst>
            <a:gd name="adj" fmla="val 10000"/>
          </a:avLst>
        </a:prstGeom>
        <a:solidFill>
          <a:schemeClr val="accent3">
            <a:shade val="5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4140" tIns="78105" rIns="104140" bIns="78105" numCol="1" spcCol="1270" anchor="ctr" anchorCtr="0">
          <a:noAutofit/>
          <a:sp3d extrusionH="28000" prstMaterial="matte"/>
        </a:bodyPr>
        <a:lstStyle/>
        <a:p>
          <a:pPr marL="0" lvl="0" indent="0" algn="ctr" defTabSz="1822450">
            <a:lnSpc>
              <a:spcPct val="90000"/>
            </a:lnSpc>
            <a:spcBef>
              <a:spcPct val="0"/>
            </a:spcBef>
            <a:spcAft>
              <a:spcPct val="35000"/>
            </a:spcAft>
            <a:buNone/>
          </a:pPr>
          <a:r>
            <a:rPr lang="en-US" altLang="zh-CN" sz="4100" kern="1200" dirty="0"/>
            <a:t>86K</a:t>
          </a:r>
          <a:endParaRPr lang="zh-CN" altLang="en-US" sz="4100" kern="1200" dirty="0"/>
        </a:p>
      </dsp:txBody>
      <dsp:txXfrm>
        <a:off x="231551" y="1233216"/>
        <a:ext cx="1166706" cy="1691394"/>
      </dsp:txXfrm>
    </dsp:sp>
    <dsp:sp modelId="{8ED60F7A-6929-5448-B537-32D1C467F836}">
      <dsp:nvSpPr>
        <dsp:cNvPr id="0" name=""/>
        <dsp:cNvSpPr/>
      </dsp:nvSpPr>
      <dsp:spPr>
        <a:xfrm>
          <a:off x="1665908" y="289932"/>
          <a:ext cx="1549128" cy="2708470"/>
        </a:xfrm>
        <a:prstGeom prst="roundRect">
          <a:avLst>
            <a:gd name="adj" fmla="val 10000"/>
          </a:avLst>
        </a:prstGeom>
        <a:solidFill>
          <a:schemeClr val="accent3">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altLang="zh-CN" sz="1400" b="1" kern="1200" dirty="0">
            <a:solidFill>
              <a:schemeClr val="tx1">
                <a:lumMod val="50000"/>
              </a:schemeClr>
            </a:solidFill>
          </a:endParaRP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No.2</a:t>
          </a: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Hawke’s Bay Region</a:t>
          </a:r>
          <a:endParaRPr lang="zh-CN" altLang="en-US" sz="1400" b="1" kern="1200" dirty="0">
            <a:solidFill>
              <a:schemeClr val="tx1">
                <a:lumMod val="50000"/>
              </a:schemeClr>
            </a:solidFill>
          </a:endParaRPr>
        </a:p>
      </dsp:txBody>
      <dsp:txXfrm>
        <a:off x="1665908" y="289932"/>
        <a:ext cx="1549128" cy="812541"/>
      </dsp:txXfrm>
    </dsp:sp>
    <dsp:sp modelId="{026D50E3-583E-3242-A922-5D43EE37C355}">
      <dsp:nvSpPr>
        <dsp:cNvPr id="0" name=""/>
        <dsp:cNvSpPr/>
      </dsp:nvSpPr>
      <dsp:spPr>
        <a:xfrm rot="21540000">
          <a:off x="1820821" y="1547989"/>
          <a:ext cx="1239302" cy="1404006"/>
        </a:xfrm>
        <a:prstGeom prst="roundRect">
          <a:avLst>
            <a:gd name="adj" fmla="val 10000"/>
          </a:avLst>
        </a:prstGeom>
        <a:solidFill>
          <a:schemeClr val="accent3">
            <a:shade val="50000"/>
            <a:hueOff val="206604"/>
            <a:satOff val="181"/>
            <a:lumOff val="27633"/>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4140" tIns="78105" rIns="104140" bIns="78105" numCol="1" spcCol="1270" anchor="ctr" anchorCtr="0">
          <a:noAutofit/>
          <a:sp3d extrusionH="28000" prstMaterial="matte"/>
        </a:bodyPr>
        <a:lstStyle/>
        <a:p>
          <a:pPr marL="0" lvl="0" indent="0" algn="ctr" defTabSz="1822450">
            <a:lnSpc>
              <a:spcPct val="90000"/>
            </a:lnSpc>
            <a:spcBef>
              <a:spcPct val="0"/>
            </a:spcBef>
            <a:spcAft>
              <a:spcPct val="35000"/>
            </a:spcAft>
            <a:buNone/>
          </a:pPr>
          <a:r>
            <a:rPr lang="en-US" altLang="zh-CN" sz="4100" kern="1200" dirty="0"/>
            <a:t>83K</a:t>
          </a:r>
          <a:endParaRPr lang="zh-CN" altLang="en-US" sz="4100" kern="1200" dirty="0"/>
        </a:p>
      </dsp:txBody>
      <dsp:txXfrm>
        <a:off x="1857119" y="1584287"/>
        <a:ext cx="1166706" cy="1331410"/>
      </dsp:txXfrm>
    </dsp:sp>
    <dsp:sp modelId="{13C9C289-358D-DF43-AF0E-47EFF1137F01}">
      <dsp:nvSpPr>
        <dsp:cNvPr id="0" name=""/>
        <dsp:cNvSpPr/>
      </dsp:nvSpPr>
      <dsp:spPr>
        <a:xfrm>
          <a:off x="3331221" y="289932"/>
          <a:ext cx="1549128" cy="2708470"/>
        </a:xfrm>
        <a:prstGeom prst="roundRect">
          <a:avLst>
            <a:gd name="adj" fmla="val 10000"/>
          </a:avLst>
        </a:prstGeom>
        <a:solidFill>
          <a:schemeClr val="accent3">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altLang="zh-CN" sz="1400" b="1" kern="1200" dirty="0">
            <a:solidFill>
              <a:schemeClr val="tx1">
                <a:lumMod val="50000"/>
              </a:schemeClr>
            </a:solidFill>
          </a:endParaRP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No.3</a:t>
          </a:r>
        </a:p>
        <a:p>
          <a:pPr marL="0" lvl="0" indent="0" algn="ctr" defTabSz="622300">
            <a:lnSpc>
              <a:spcPct val="90000"/>
            </a:lnSpc>
            <a:spcBef>
              <a:spcPct val="0"/>
            </a:spcBef>
            <a:spcAft>
              <a:spcPct val="35000"/>
            </a:spcAft>
            <a:buNone/>
          </a:pPr>
          <a:r>
            <a:rPr lang="en-US" altLang="zh-CN" sz="1400" b="1" kern="1200" dirty="0">
              <a:solidFill>
                <a:schemeClr val="tx1">
                  <a:lumMod val="50000"/>
                </a:schemeClr>
              </a:solidFill>
            </a:rPr>
            <a:t>Canterbury Region</a:t>
          </a:r>
          <a:endParaRPr lang="zh-CN" altLang="en-US" sz="1400" b="1" kern="1200" dirty="0">
            <a:solidFill>
              <a:schemeClr val="tx1">
                <a:lumMod val="50000"/>
              </a:schemeClr>
            </a:solidFill>
          </a:endParaRPr>
        </a:p>
      </dsp:txBody>
      <dsp:txXfrm>
        <a:off x="3331221" y="289932"/>
        <a:ext cx="1549128" cy="812541"/>
      </dsp:txXfrm>
    </dsp:sp>
    <dsp:sp modelId="{0E9E4954-BF59-5D4D-9D5A-155994F23639}">
      <dsp:nvSpPr>
        <dsp:cNvPr id="0" name=""/>
        <dsp:cNvSpPr/>
      </dsp:nvSpPr>
      <dsp:spPr>
        <a:xfrm>
          <a:off x="3456006" y="1692009"/>
          <a:ext cx="1239302" cy="1223992"/>
        </a:xfrm>
        <a:prstGeom prst="roundRect">
          <a:avLst>
            <a:gd name="adj" fmla="val 10000"/>
          </a:avLst>
        </a:prstGeom>
        <a:solidFill>
          <a:schemeClr val="accent3">
            <a:shade val="50000"/>
            <a:hueOff val="206604"/>
            <a:satOff val="181"/>
            <a:lumOff val="27633"/>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4140" tIns="78105" rIns="104140" bIns="78105" numCol="1" spcCol="1270" anchor="ctr" anchorCtr="0">
          <a:noAutofit/>
          <a:sp3d extrusionH="28000" prstMaterial="matte"/>
        </a:bodyPr>
        <a:lstStyle/>
        <a:p>
          <a:pPr marL="0" lvl="0" indent="0" algn="ctr" defTabSz="1822450">
            <a:lnSpc>
              <a:spcPct val="90000"/>
            </a:lnSpc>
            <a:spcBef>
              <a:spcPct val="0"/>
            </a:spcBef>
            <a:spcAft>
              <a:spcPct val="35000"/>
            </a:spcAft>
            <a:buNone/>
          </a:pPr>
          <a:r>
            <a:rPr lang="en-US" altLang="zh-CN" sz="4100" kern="1200" dirty="0"/>
            <a:t>82K</a:t>
          </a:r>
          <a:endParaRPr lang="zh-CN" altLang="en-US" sz="4100" kern="1200" dirty="0"/>
        </a:p>
      </dsp:txBody>
      <dsp:txXfrm>
        <a:off x="3491856" y="1727859"/>
        <a:ext cx="1167602" cy="1152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58509-0A85-A24D-AC73-C996A7A53CAB}">
      <dsp:nvSpPr>
        <dsp:cNvPr id="0" name=""/>
        <dsp:cNvSpPr/>
      </dsp:nvSpPr>
      <dsp:spPr>
        <a:xfrm rot="10800000">
          <a:off x="0" y="0"/>
          <a:ext cx="3915260" cy="958710"/>
        </a:xfrm>
        <a:prstGeom prst="trapezoid">
          <a:avLst>
            <a:gd name="adj" fmla="val 5104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i="0" kern="1200" dirty="0"/>
            <a:t>Taranaki</a:t>
          </a:r>
        </a:p>
        <a:p>
          <a:pPr marL="0" lvl="0" indent="0" algn="ctr" defTabSz="1066800">
            <a:lnSpc>
              <a:spcPct val="90000"/>
            </a:lnSpc>
            <a:spcBef>
              <a:spcPct val="0"/>
            </a:spcBef>
            <a:spcAft>
              <a:spcPct val="35000"/>
            </a:spcAft>
            <a:buNone/>
          </a:pPr>
          <a:r>
            <a:rPr lang="en-US" altLang="zh-CN" sz="2400" b="0" i="0" kern="1200" dirty="0"/>
            <a:t>$76,715</a:t>
          </a:r>
          <a:endParaRPr lang="zh-CN" altLang="en-US" sz="2400" kern="1200" dirty="0"/>
        </a:p>
      </dsp:txBody>
      <dsp:txXfrm rot="-10800000">
        <a:off x="685170" y="0"/>
        <a:ext cx="2544919" cy="958710"/>
      </dsp:txXfrm>
    </dsp:sp>
    <dsp:sp modelId="{6842255B-776B-A840-B66D-DA4EF46AA5A5}">
      <dsp:nvSpPr>
        <dsp:cNvPr id="0" name=""/>
        <dsp:cNvSpPr/>
      </dsp:nvSpPr>
      <dsp:spPr>
        <a:xfrm rot="10800000">
          <a:off x="489407" y="966763"/>
          <a:ext cx="2936445" cy="958710"/>
        </a:xfrm>
        <a:prstGeom prst="trapezoid">
          <a:avLst>
            <a:gd name="adj" fmla="val 51049"/>
          </a:avLst>
        </a:prstGeom>
        <a:solidFill>
          <a:schemeClr val="accent2">
            <a:hueOff val="2289068"/>
            <a:satOff val="9257"/>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Wellington</a:t>
          </a:r>
        </a:p>
        <a:p>
          <a:pPr marL="0" lvl="0" indent="0" algn="ctr" defTabSz="711200">
            <a:lnSpc>
              <a:spcPct val="90000"/>
            </a:lnSpc>
            <a:spcBef>
              <a:spcPct val="0"/>
            </a:spcBef>
            <a:spcAft>
              <a:spcPct val="35000"/>
            </a:spcAft>
            <a:buNone/>
          </a:pPr>
          <a:r>
            <a:rPr lang="en-US" altLang="zh-CN" sz="1600" b="0" i="0" kern="1200" dirty="0"/>
            <a:t>$74,785</a:t>
          </a:r>
          <a:endParaRPr lang="zh-CN" altLang="en-US" sz="1600" kern="1200" dirty="0"/>
        </a:p>
      </dsp:txBody>
      <dsp:txXfrm rot="-10800000">
        <a:off x="1003285" y="966763"/>
        <a:ext cx="1908689" cy="958710"/>
      </dsp:txXfrm>
    </dsp:sp>
    <dsp:sp modelId="{94B41983-C153-FF4D-A331-33226A540076}">
      <dsp:nvSpPr>
        <dsp:cNvPr id="0" name=""/>
        <dsp:cNvSpPr/>
      </dsp:nvSpPr>
      <dsp:spPr>
        <a:xfrm rot="10800000">
          <a:off x="978815" y="1917420"/>
          <a:ext cx="1957630" cy="958710"/>
        </a:xfrm>
        <a:prstGeom prst="trapezoid">
          <a:avLst>
            <a:gd name="adj" fmla="val 51049"/>
          </a:avLst>
        </a:prstGeom>
        <a:solidFill>
          <a:schemeClr val="accent2">
            <a:hueOff val="4578137"/>
            <a:satOff val="18513"/>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Auckland</a:t>
          </a:r>
        </a:p>
        <a:p>
          <a:pPr marL="0" lvl="0" indent="0" algn="ctr" defTabSz="533400">
            <a:lnSpc>
              <a:spcPct val="90000"/>
            </a:lnSpc>
            <a:spcBef>
              <a:spcPct val="0"/>
            </a:spcBef>
            <a:spcAft>
              <a:spcPct val="35000"/>
            </a:spcAft>
            <a:buNone/>
          </a:pPr>
          <a:r>
            <a:rPr lang="en-US" altLang="zh-CN" sz="1200" b="0" i="0" kern="1200" dirty="0"/>
            <a:t>$71,978</a:t>
          </a:r>
          <a:endParaRPr lang="zh-CN" altLang="en-US" sz="1200" kern="1200" dirty="0"/>
        </a:p>
      </dsp:txBody>
      <dsp:txXfrm rot="-10800000">
        <a:off x="1321400" y="1917420"/>
        <a:ext cx="1272459" cy="958710"/>
      </dsp:txXfrm>
    </dsp:sp>
    <dsp:sp modelId="{53637E74-D345-254F-B3F9-09B7226494D8}">
      <dsp:nvSpPr>
        <dsp:cNvPr id="0" name=""/>
        <dsp:cNvSpPr/>
      </dsp:nvSpPr>
      <dsp:spPr>
        <a:xfrm rot="10800000">
          <a:off x="1468222" y="2876130"/>
          <a:ext cx="978815" cy="958710"/>
        </a:xfrm>
        <a:prstGeom prst="trapezoid">
          <a:avLst>
            <a:gd name="adj" fmla="val 51049"/>
          </a:avLst>
        </a:prstGeom>
        <a:solidFill>
          <a:schemeClr val="accent2">
            <a:hueOff val="6867204"/>
            <a:satOff val="2777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t" anchorCtr="0">
          <a:noAutofit/>
        </a:bodyPr>
        <a:lstStyle/>
        <a:p>
          <a:pPr marL="0" lvl="0" indent="0" algn="ctr" defTabSz="400050">
            <a:lnSpc>
              <a:spcPct val="90000"/>
            </a:lnSpc>
            <a:spcBef>
              <a:spcPct val="0"/>
            </a:spcBef>
            <a:spcAft>
              <a:spcPct val="35000"/>
            </a:spcAft>
            <a:buNone/>
          </a:pPr>
          <a:r>
            <a:rPr lang="en-US" altLang="zh-CN" sz="900" kern="1200" dirty="0"/>
            <a:t>Other Regions</a:t>
          </a:r>
          <a:endParaRPr lang="zh-CN" altLang="en-US" sz="900" kern="1200" dirty="0"/>
        </a:p>
      </dsp:txBody>
      <dsp:txXfrm rot="-10800000">
        <a:off x="1468222" y="2876130"/>
        <a:ext cx="978815" cy="9587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5D37A-2249-3141-AC65-C31A202DA9F0}">
      <dsp:nvSpPr>
        <dsp:cNvPr id="0" name=""/>
        <dsp:cNvSpPr/>
      </dsp:nvSpPr>
      <dsp:spPr>
        <a:xfrm rot="600000">
          <a:off x="1302233" y="0"/>
          <a:ext cx="1347498" cy="748610"/>
        </a:xfrm>
        <a:prstGeom prst="roundRect">
          <a:avLst>
            <a:gd name="adj" fmla="val 10000"/>
          </a:avLst>
        </a:prstGeom>
        <a:solidFill>
          <a:schemeClr val="accent5">
            <a:tint val="40000"/>
            <a:alpha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South Island</a:t>
          </a:r>
          <a:endParaRPr lang="zh-CN" altLang="en-US" sz="1500" kern="1200" dirty="0"/>
        </a:p>
      </dsp:txBody>
      <dsp:txXfrm>
        <a:off x="1324159" y="21926"/>
        <a:ext cx="1303646" cy="704758"/>
      </dsp:txXfrm>
    </dsp:sp>
    <dsp:sp modelId="{A5D78604-D9F5-6046-A40B-A443E9A453B0}">
      <dsp:nvSpPr>
        <dsp:cNvPr id="0" name=""/>
        <dsp:cNvSpPr/>
      </dsp:nvSpPr>
      <dsp:spPr>
        <a:xfrm rot="600000">
          <a:off x="3289731" y="31112"/>
          <a:ext cx="1347498" cy="748520"/>
        </a:xfrm>
        <a:prstGeom prst="roundRect">
          <a:avLst>
            <a:gd name="adj" fmla="val 10000"/>
          </a:avLst>
        </a:prstGeom>
        <a:solidFill>
          <a:schemeClr val="accent5">
            <a:tint val="40000"/>
            <a:alpha val="90000"/>
            <a:hueOff val="-676380"/>
            <a:satOff val="0"/>
            <a:lumOff val="15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North Island</a:t>
          </a:r>
          <a:endParaRPr lang="zh-CN" altLang="en-US" sz="1500" kern="1200" dirty="0"/>
        </a:p>
      </dsp:txBody>
      <dsp:txXfrm>
        <a:off x="3311654" y="53035"/>
        <a:ext cx="1303652" cy="704674"/>
      </dsp:txXfrm>
    </dsp:sp>
    <dsp:sp modelId="{B54AA569-5811-4F40-8B7B-38C39F76581C}">
      <dsp:nvSpPr>
        <dsp:cNvPr id="0" name=""/>
        <dsp:cNvSpPr/>
      </dsp:nvSpPr>
      <dsp:spPr>
        <a:xfrm>
          <a:off x="2122534" y="3181593"/>
          <a:ext cx="561457" cy="561457"/>
        </a:xfrm>
        <a:prstGeom prst="triangle">
          <a:avLst/>
        </a:prstGeom>
        <a:solidFill>
          <a:schemeClr val="accent5">
            <a:tint val="40000"/>
            <a:alpha val="90000"/>
            <a:hueOff val="-1352761"/>
            <a:satOff val="0"/>
            <a:lumOff val="29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sp>
    <dsp:sp modelId="{864B2825-7263-024D-BA36-3701C751DA62}">
      <dsp:nvSpPr>
        <dsp:cNvPr id="0" name=""/>
        <dsp:cNvSpPr/>
      </dsp:nvSpPr>
      <dsp:spPr>
        <a:xfrm rot="600000">
          <a:off x="718890" y="2946529"/>
          <a:ext cx="3368745" cy="227577"/>
        </a:xfrm>
        <a:prstGeom prst="rect">
          <a:avLst/>
        </a:prstGeom>
        <a:solidFill>
          <a:schemeClr val="accent5">
            <a:tint val="40000"/>
            <a:alpha val="90000"/>
            <a:hueOff val="-2029141"/>
            <a:satOff val="0"/>
            <a:lumOff val="44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sp>
    <dsp:sp modelId="{EAEF0E31-2C59-BA46-8B7B-5349619540AA}">
      <dsp:nvSpPr>
        <dsp:cNvPr id="0" name=""/>
        <dsp:cNvSpPr/>
      </dsp:nvSpPr>
      <dsp:spPr>
        <a:xfrm rot="600000">
          <a:off x="920432" y="1571332"/>
          <a:ext cx="1347498" cy="1199210"/>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t>22.3%</a:t>
          </a:r>
          <a:endParaRPr lang="zh-CN" altLang="en-US" sz="2700" kern="1200" dirty="0"/>
        </a:p>
      </dsp:txBody>
      <dsp:txXfrm>
        <a:off x="978973" y="1629873"/>
        <a:ext cx="1230416" cy="1082128"/>
      </dsp:txXfrm>
    </dsp:sp>
    <dsp:sp modelId="{528D061D-D91E-4841-B576-10A3F2F62348}">
      <dsp:nvSpPr>
        <dsp:cNvPr id="0" name=""/>
        <dsp:cNvSpPr/>
      </dsp:nvSpPr>
      <dsp:spPr>
        <a:xfrm rot="600000">
          <a:off x="2936956" y="1113310"/>
          <a:ext cx="1347498" cy="2006034"/>
        </a:xfrm>
        <a:prstGeom prst="roundRect">
          <a:avLst/>
        </a:prstGeom>
        <a:solidFill>
          <a:schemeClr val="accent5">
            <a:hueOff val="-2710599"/>
            <a:satOff val="0"/>
            <a:lumOff val="1078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b="0" i="0" kern="1200" dirty="0"/>
            <a:t>77.7%</a:t>
          </a:r>
          <a:endParaRPr lang="zh-CN" altLang="en-US" sz="2700" kern="1200" dirty="0"/>
        </a:p>
      </dsp:txBody>
      <dsp:txXfrm>
        <a:off x="3002735" y="1179089"/>
        <a:ext cx="1215940" cy="187447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CE91-96EA-4495-BA13-44CA1395CF77}"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7BA2-8C0A-4455-8AAA-7F610C054BA5}" type="slidenum">
              <a:rPr lang="zh-CN" altLang="en-US" smtClean="0"/>
              <a:t>‹#›</a:t>
            </a:fld>
            <a:endParaRPr lang="zh-CN" altLang="en-US"/>
          </a:p>
        </p:txBody>
      </p:sp>
    </p:spTree>
    <p:extLst>
      <p:ext uri="{BB962C8B-B14F-4D97-AF65-F5344CB8AC3E}">
        <p14:creationId xmlns:p14="http://schemas.microsoft.com/office/powerpoint/2010/main" val="2246915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a:t>
            </a:fld>
            <a:endParaRPr lang="zh-CN" altLang="en-US"/>
          </a:p>
        </p:txBody>
      </p:sp>
    </p:spTree>
    <p:extLst>
      <p:ext uri="{BB962C8B-B14F-4D97-AF65-F5344CB8AC3E}">
        <p14:creationId xmlns:p14="http://schemas.microsoft.com/office/powerpoint/2010/main" val="181925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18</a:t>
            </a:fld>
            <a:endParaRPr lang="zh-CN" altLang="en-US"/>
          </a:p>
        </p:txBody>
      </p:sp>
    </p:spTree>
    <p:extLst>
      <p:ext uri="{BB962C8B-B14F-4D97-AF65-F5344CB8AC3E}">
        <p14:creationId xmlns:p14="http://schemas.microsoft.com/office/powerpoint/2010/main" val="206425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19</a:t>
            </a:fld>
            <a:endParaRPr lang="zh-CN" altLang="en-US"/>
          </a:p>
        </p:txBody>
      </p:sp>
    </p:spTree>
    <p:extLst>
      <p:ext uri="{BB962C8B-B14F-4D97-AF65-F5344CB8AC3E}">
        <p14:creationId xmlns:p14="http://schemas.microsoft.com/office/powerpoint/2010/main" val="3857239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20</a:t>
            </a:fld>
            <a:endParaRPr lang="zh-CN" altLang="en-US"/>
          </a:p>
        </p:txBody>
      </p:sp>
    </p:spTree>
    <p:extLst>
      <p:ext uri="{BB962C8B-B14F-4D97-AF65-F5344CB8AC3E}">
        <p14:creationId xmlns:p14="http://schemas.microsoft.com/office/powerpoint/2010/main" val="54463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21</a:t>
            </a:fld>
            <a:endParaRPr lang="zh-CN" altLang="en-US"/>
          </a:p>
        </p:txBody>
      </p:sp>
    </p:spTree>
    <p:extLst>
      <p:ext uri="{BB962C8B-B14F-4D97-AF65-F5344CB8AC3E}">
        <p14:creationId xmlns:p14="http://schemas.microsoft.com/office/powerpoint/2010/main" val="3146277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22</a:t>
            </a:fld>
            <a:endParaRPr lang="zh-CN" altLang="en-US"/>
          </a:p>
        </p:txBody>
      </p:sp>
    </p:spTree>
    <p:extLst>
      <p:ext uri="{BB962C8B-B14F-4D97-AF65-F5344CB8AC3E}">
        <p14:creationId xmlns:p14="http://schemas.microsoft.com/office/powerpoint/2010/main" val="312536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a:t>
            </a:fld>
            <a:endParaRPr lang="zh-CN" altLang="en-US"/>
          </a:p>
        </p:txBody>
      </p:sp>
    </p:spTree>
    <p:extLst>
      <p:ext uri="{BB962C8B-B14F-4D97-AF65-F5344CB8AC3E}">
        <p14:creationId xmlns:p14="http://schemas.microsoft.com/office/powerpoint/2010/main" val="3774267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a:t>
            </a:fld>
            <a:endParaRPr lang="zh-CN" altLang="en-US"/>
          </a:p>
        </p:txBody>
      </p:sp>
    </p:spTree>
    <p:extLst>
      <p:ext uri="{BB962C8B-B14F-4D97-AF65-F5344CB8AC3E}">
        <p14:creationId xmlns:p14="http://schemas.microsoft.com/office/powerpoint/2010/main" val="87138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11</a:t>
            </a:fld>
            <a:endParaRPr lang="zh-CN" altLang="en-US"/>
          </a:p>
        </p:txBody>
      </p:sp>
    </p:spTree>
    <p:extLst>
      <p:ext uri="{BB962C8B-B14F-4D97-AF65-F5344CB8AC3E}">
        <p14:creationId xmlns:p14="http://schemas.microsoft.com/office/powerpoint/2010/main" val="1257471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13</a:t>
            </a:fld>
            <a:endParaRPr lang="zh-CN" altLang="en-US"/>
          </a:p>
        </p:txBody>
      </p:sp>
    </p:spTree>
    <p:extLst>
      <p:ext uri="{BB962C8B-B14F-4D97-AF65-F5344CB8AC3E}">
        <p14:creationId xmlns:p14="http://schemas.microsoft.com/office/powerpoint/2010/main" val="534928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14</a:t>
            </a:fld>
            <a:endParaRPr lang="zh-CN" altLang="en-US"/>
          </a:p>
        </p:txBody>
      </p:sp>
    </p:spTree>
    <p:extLst>
      <p:ext uri="{BB962C8B-B14F-4D97-AF65-F5344CB8AC3E}">
        <p14:creationId xmlns:p14="http://schemas.microsoft.com/office/powerpoint/2010/main" val="1033218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15</a:t>
            </a:fld>
            <a:endParaRPr lang="zh-CN" altLang="en-US"/>
          </a:p>
        </p:txBody>
      </p:sp>
    </p:spTree>
    <p:extLst>
      <p:ext uri="{BB962C8B-B14F-4D97-AF65-F5344CB8AC3E}">
        <p14:creationId xmlns:p14="http://schemas.microsoft.com/office/powerpoint/2010/main" val="11923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16</a:t>
            </a:fld>
            <a:endParaRPr lang="zh-CN" altLang="en-US"/>
          </a:p>
        </p:txBody>
      </p:sp>
    </p:spTree>
    <p:extLst>
      <p:ext uri="{BB962C8B-B14F-4D97-AF65-F5344CB8AC3E}">
        <p14:creationId xmlns:p14="http://schemas.microsoft.com/office/powerpoint/2010/main" val="156641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17</a:t>
            </a:fld>
            <a:endParaRPr lang="zh-CN" altLang="en-US"/>
          </a:p>
        </p:txBody>
      </p:sp>
    </p:spTree>
    <p:extLst>
      <p:ext uri="{BB962C8B-B14F-4D97-AF65-F5344CB8AC3E}">
        <p14:creationId xmlns:p14="http://schemas.microsoft.com/office/powerpoint/2010/main" val="545549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br>
              <a:rPr lang="en-US" altLang="zh-CN" dirty="0"/>
            </a:br>
            <a:r>
              <a:rPr lang="zh-CN" altLang="en-US" dirty="0"/>
              <a:t>添加您的标题文字</a:t>
            </a:r>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2322429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76538943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2197754349"/>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9089323"/>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2021/7/2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99873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2021/7/2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5699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68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48726630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83933264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449126531"/>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63868119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1_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11" name="TextBox 10"/>
          <p:cNvSpPr txBox="1"/>
          <p:nvPr userDrawn="1"/>
        </p:nvSpPr>
        <p:spPr>
          <a:xfrm>
            <a:off x="1703512" y="6725449"/>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extLst>
      <p:ext uri="{BB962C8B-B14F-4D97-AF65-F5344CB8AC3E}">
        <p14:creationId xmlns:p14="http://schemas.microsoft.com/office/powerpoint/2010/main" val="126641905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63191104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573215949"/>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2021/7/2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88255382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t>2021/7/2</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501599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6" r:id="rId6"/>
    <p:sldLayoutId id="2147483690" r:id="rId7"/>
    <p:sldLayoutId id="2147483691" r:id="rId8"/>
    <p:sldLayoutId id="2147483692" r:id="rId9"/>
    <p:sldLayoutId id="2147483693" r:id="rId10"/>
    <p:sldLayoutId id="2147483694" r:id="rId11"/>
    <p:sldLayoutId id="2147483695" r:id="rId12"/>
  </p:sldLayoutIdLst>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891" indent="-267891"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7198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png"/><Relationship Id="rId5" Type="http://schemas.openxmlformats.org/officeDocument/2006/relationships/tags" Target="../tags/tag6.xml"/><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2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1.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4.xml"/><Relationship Id="rId5" Type="http://schemas.openxmlformats.org/officeDocument/2006/relationships/slideLayout" Target="../slideLayouts/slideLayout8.xml"/><Relationship Id="rId10" Type="http://schemas.openxmlformats.org/officeDocument/2006/relationships/image" Target="../media/image25.png"/><Relationship Id="rId4" Type="http://schemas.openxmlformats.org/officeDocument/2006/relationships/tags" Target="../tags/tag42.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8.xml"/><Relationship Id="rId7" Type="http://schemas.openxmlformats.org/officeDocument/2006/relationships/image" Target="../media/image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49.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2.xml"/><Relationship Id="rId7" Type="http://schemas.openxmlformats.org/officeDocument/2006/relationships/image" Target="../media/image4.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53.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xml"/><Relationship Id="rId18" Type="http://schemas.openxmlformats.org/officeDocument/2006/relationships/diagramQuickStyle" Target="../diagrams/quickStyle2.xml"/><Relationship Id="rId3" Type="http://schemas.openxmlformats.org/officeDocument/2006/relationships/tags" Target="../tags/tag56.xml"/><Relationship Id="rId7" Type="http://schemas.openxmlformats.org/officeDocument/2006/relationships/image" Target="../media/image4.png"/><Relationship Id="rId12" Type="http://schemas.openxmlformats.org/officeDocument/2006/relationships/diagramQuickStyle" Target="../diagrams/quickStyle1.xml"/><Relationship Id="rId17" Type="http://schemas.openxmlformats.org/officeDocument/2006/relationships/diagramLayout" Target="../diagrams/layout2.xml"/><Relationship Id="rId2" Type="http://schemas.openxmlformats.org/officeDocument/2006/relationships/tags" Target="../tags/tag55.xml"/><Relationship Id="rId16" Type="http://schemas.openxmlformats.org/officeDocument/2006/relationships/diagramData" Target="../diagrams/data2.xml"/><Relationship Id="rId20" Type="http://schemas.microsoft.com/office/2007/relationships/diagramDrawing" Target="../diagrams/drawing2.xml"/><Relationship Id="rId1" Type="http://schemas.openxmlformats.org/officeDocument/2006/relationships/tags" Target="../tags/tag54.xml"/><Relationship Id="rId6" Type="http://schemas.openxmlformats.org/officeDocument/2006/relationships/notesSlide" Target="../notesSlides/notesSlide7.xml"/><Relationship Id="rId11" Type="http://schemas.openxmlformats.org/officeDocument/2006/relationships/diagramLayout" Target="../diagrams/layout1.xml"/><Relationship Id="rId5" Type="http://schemas.openxmlformats.org/officeDocument/2006/relationships/slideLayout" Target="../slideLayouts/slideLayout8.xml"/><Relationship Id="rId15" Type="http://schemas.openxmlformats.org/officeDocument/2006/relationships/image" Target="../media/image30.png"/><Relationship Id="rId10" Type="http://schemas.openxmlformats.org/officeDocument/2006/relationships/diagramData" Target="../diagrams/data1.xml"/><Relationship Id="rId19" Type="http://schemas.openxmlformats.org/officeDocument/2006/relationships/diagramColors" Target="../diagrams/colors2.xml"/><Relationship Id="rId4" Type="http://schemas.openxmlformats.org/officeDocument/2006/relationships/tags" Target="../tags/tag57.xml"/><Relationship Id="rId9" Type="http://schemas.openxmlformats.org/officeDocument/2006/relationships/image" Target="../media/image29.png"/><Relationship Id="rId14" Type="http://schemas.microsoft.com/office/2007/relationships/diagramDrawing" Target="../diagrams/drawing1.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tags" Target="../tags/tag60.xml"/><Relationship Id="rId7" Type="http://schemas.openxmlformats.org/officeDocument/2006/relationships/image" Target="../media/image4.png"/><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tags" Target="../tags/tag59.xml"/><Relationship Id="rId16" Type="http://schemas.openxmlformats.org/officeDocument/2006/relationships/diagramQuickStyle" Target="../diagrams/quickStyle4.xml"/><Relationship Id="rId20" Type="http://schemas.openxmlformats.org/officeDocument/2006/relationships/image" Target="../media/image32.png"/><Relationship Id="rId1" Type="http://schemas.openxmlformats.org/officeDocument/2006/relationships/tags" Target="../tags/tag58.xml"/><Relationship Id="rId6" Type="http://schemas.openxmlformats.org/officeDocument/2006/relationships/notesSlide" Target="../notesSlides/notesSlide8.xml"/><Relationship Id="rId11" Type="http://schemas.openxmlformats.org/officeDocument/2006/relationships/diagramQuickStyle" Target="../diagrams/quickStyle3.xml"/><Relationship Id="rId5" Type="http://schemas.openxmlformats.org/officeDocument/2006/relationships/slideLayout" Target="../slideLayouts/slideLayout8.xml"/><Relationship Id="rId15" Type="http://schemas.openxmlformats.org/officeDocument/2006/relationships/diagramLayout" Target="../diagrams/layout4.xml"/><Relationship Id="rId10" Type="http://schemas.openxmlformats.org/officeDocument/2006/relationships/diagramLayout" Target="../diagrams/layout3.xml"/><Relationship Id="rId19" Type="http://schemas.openxmlformats.org/officeDocument/2006/relationships/image" Target="../media/image31.png"/><Relationship Id="rId4" Type="http://schemas.openxmlformats.org/officeDocument/2006/relationships/tags" Target="../tags/tag61.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4.xml"/><Relationship Id="rId7" Type="http://schemas.openxmlformats.org/officeDocument/2006/relationships/image" Target="../media/image4.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65.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8.xml"/><Relationship Id="rId7" Type="http://schemas.openxmlformats.org/officeDocument/2006/relationships/image" Target="../media/image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10.xml"/><Relationship Id="rId11" Type="http://schemas.openxmlformats.org/officeDocument/2006/relationships/image" Target="../media/image35.png"/><Relationship Id="rId5" Type="http://schemas.openxmlformats.org/officeDocument/2006/relationships/slideLayout" Target="../slideLayouts/slideLayout8.xml"/><Relationship Id="rId10" Type="http://schemas.openxmlformats.org/officeDocument/2006/relationships/image" Target="../media/image34.png"/><Relationship Id="rId4" Type="http://schemas.openxmlformats.org/officeDocument/2006/relationships/tags" Target="../tags/tag69.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tags" Target="../tags/tag72.xml"/><Relationship Id="rId7" Type="http://schemas.openxmlformats.org/officeDocument/2006/relationships/image" Target="../media/image4.png"/><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tags" Target="../tags/tag71.xml"/><Relationship Id="rId16" Type="http://schemas.openxmlformats.org/officeDocument/2006/relationships/diagramLayout" Target="../diagrams/layout6.xml"/><Relationship Id="rId1" Type="http://schemas.openxmlformats.org/officeDocument/2006/relationships/tags" Target="../tags/tag70.xml"/><Relationship Id="rId6" Type="http://schemas.openxmlformats.org/officeDocument/2006/relationships/notesSlide" Target="../notesSlides/notesSlide11.xml"/><Relationship Id="rId11" Type="http://schemas.openxmlformats.org/officeDocument/2006/relationships/diagramLayout" Target="../diagrams/layout5.xml"/><Relationship Id="rId5" Type="http://schemas.openxmlformats.org/officeDocument/2006/relationships/slideLayout" Target="../slideLayouts/slideLayout8.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tags" Target="../tags/tag73.xml"/><Relationship Id="rId9" Type="http://schemas.openxmlformats.org/officeDocument/2006/relationships/image" Target="../media/image36.png"/><Relationship Id="rId14" Type="http://schemas.microsoft.com/office/2007/relationships/diagramDrawing" Target="../diagrams/drawing5.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8.xml"/><Relationship Id="rId10" Type="http://schemas.openxmlformats.org/officeDocument/2006/relationships/image" Target="../media/image7.png"/><Relationship Id="rId4" Type="http://schemas.openxmlformats.org/officeDocument/2006/relationships/tags" Target="../tags/tag13.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6.xml"/><Relationship Id="rId7" Type="http://schemas.openxmlformats.org/officeDocument/2006/relationships/image" Target="../media/image4.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77.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0.xml"/><Relationship Id="rId7" Type="http://schemas.openxmlformats.org/officeDocument/2006/relationships/image" Target="../media/image4.png"/><Relationship Id="rId12" Type="http://schemas.openxmlformats.org/officeDocument/2006/relationships/image" Target="../media/image40.jpe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13.xml"/><Relationship Id="rId11" Type="http://schemas.openxmlformats.org/officeDocument/2006/relationships/image" Target="../media/image39.jpeg"/><Relationship Id="rId5" Type="http://schemas.openxmlformats.org/officeDocument/2006/relationships/slideLayout" Target="../slideLayouts/slideLayout8.xml"/><Relationship Id="rId10" Type="http://schemas.openxmlformats.org/officeDocument/2006/relationships/image" Target="../media/image38.jpeg"/><Relationship Id="rId4" Type="http://schemas.openxmlformats.org/officeDocument/2006/relationships/tags" Target="../tags/tag81.xml"/><Relationship Id="rId9" Type="http://schemas.openxmlformats.org/officeDocument/2006/relationships/image" Target="../media/image37.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84.xml"/><Relationship Id="rId7" Type="http://schemas.openxmlformats.org/officeDocument/2006/relationships/slideLayout" Target="../slideLayouts/slideLayout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tags" Target="../tags/tag16.xml"/><Relationship Id="rId7" Type="http://schemas.openxmlformats.org/officeDocument/2006/relationships/image" Target="../media/image4.png"/><Relationship Id="rId12" Type="http://schemas.openxmlformats.org/officeDocument/2006/relationships/image" Target="../media/image1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11" Type="http://schemas.openxmlformats.org/officeDocument/2006/relationships/image" Target="../media/image11.svg"/><Relationship Id="rId5" Type="http://schemas.openxmlformats.org/officeDocument/2006/relationships/slideLayout" Target="../slideLayouts/slideLayout8.xml"/><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tags" Target="../tags/tag17.xml"/><Relationship Id="rId9" Type="http://schemas.openxmlformats.org/officeDocument/2006/relationships/image" Target="../media/image9.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3.xml"/><Relationship Id="rId7" Type="http://schemas.openxmlformats.org/officeDocument/2006/relationships/image" Target="../media/image1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6.xml"/><Relationship Id="rId7" Type="http://schemas.openxmlformats.org/officeDocument/2006/relationships/image" Target="../media/image1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9.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2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2.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descr="图片包含 就坐, 黑色, 建筑物, 户外&#10;&#10;已生成高可信度的说明"/>
          <p:cNvPicPr>
            <a:picLocks noChangeAspect="1"/>
          </p:cNvPicPr>
          <p:nvPr/>
        </p:nvPicPr>
        <p:blipFill rotWithShape="1">
          <a:blip r:embed="rId11" cstate="screen">
            <a:extLst>
              <a:ext uri="{28A0092B-C50C-407E-A947-70E740481C1C}">
                <a14:useLocalDpi xmlns:a14="http://schemas.microsoft.com/office/drawing/2010/main"/>
              </a:ext>
            </a:extLst>
          </a:blip>
          <a:srcRect l="21947"/>
          <a:stretch/>
        </p:blipFill>
        <p:spPr>
          <a:xfrm rot="15300000">
            <a:off x="131595" y="214211"/>
            <a:ext cx="3763210" cy="4072236"/>
          </a:xfrm>
          <a:prstGeom prst="rect">
            <a:avLst/>
          </a:prstGeom>
        </p:spPr>
      </p:pic>
      <p:grpSp>
        <p:nvGrpSpPr>
          <p:cNvPr id="45" name="组合 44"/>
          <p:cNvGrpSpPr/>
          <p:nvPr/>
        </p:nvGrpSpPr>
        <p:grpSpPr>
          <a:xfrm>
            <a:off x="890858" y="4477341"/>
            <a:ext cx="2070269" cy="338554"/>
            <a:chOff x="5306454" y="807669"/>
            <a:chExt cx="2070269" cy="338554"/>
          </a:xfrm>
        </p:grpSpPr>
        <p:sp>
          <p:nvSpPr>
            <p:cNvPr id="9" name="文本框 8"/>
            <p:cNvSpPr txBox="1"/>
            <p:nvPr/>
          </p:nvSpPr>
          <p:spPr>
            <a:xfrm>
              <a:off x="5306454" y="838789"/>
              <a:ext cx="184731" cy="246221"/>
            </a:xfrm>
            <a:prstGeom prst="rect">
              <a:avLst/>
            </a:prstGeom>
            <a:noFill/>
          </p:spPr>
          <p:txBody>
            <a:bodyPr wrap="none" rtlCol="0">
              <a:spAutoFit/>
            </a:bodyPr>
            <a:lstStyle/>
            <a:p>
              <a:endParaRPr lang="zh-CN" altLang="en-US" sz="1000" b="1" dirty="0">
                <a:solidFill>
                  <a:schemeClr val="bg1"/>
                </a:solidFill>
                <a:cs typeface="+mn-ea"/>
                <a:sym typeface="+mn-lt"/>
              </a:endParaRPr>
            </a:p>
          </p:txBody>
        </p:sp>
        <p:sp>
          <p:nvSpPr>
            <p:cNvPr id="10" name="矩形 9"/>
            <p:cNvSpPr/>
            <p:nvPr/>
          </p:nvSpPr>
          <p:spPr>
            <a:xfrm>
              <a:off x="5358717" y="807669"/>
              <a:ext cx="2018006" cy="338554"/>
            </a:xfrm>
            <a:prstGeom prst="rect">
              <a:avLst/>
            </a:prstGeom>
          </p:spPr>
          <p:txBody>
            <a:bodyPr wrap="square">
              <a:spAutoFit/>
            </a:bodyPr>
            <a:lstStyle/>
            <a:p>
              <a:r>
                <a:rPr lang="en-US" altLang="zh-CN" sz="1600" b="1" dirty="0">
                  <a:solidFill>
                    <a:schemeClr val="bg1"/>
                  </a:solidFill>
                  <a:cs typeface="+mn-ea"/>
                  <a:sym typeface="+mn-lt"/>
                </a:rPr>
                <a:t>Company</a:t>
              </a:r>
              <a:r>
                <a:rPr lang="zh-CN" altLang="en-US" sz="1600" b="1" dirty="0">
                  <a:solidFill>
                    <a:schemeClr val="bg1"/>
                  </a:solidFill>
                  <a:cs typeface="+mn-ea"/>
                  <a:sym typeface="+mn-lt"/>
                </a:rPr>
                <a:t> </a:t>
              </a:r>
              <a:r>
                <a:rPr lang="en-US" altLang="zh-CN" sz="1600" b="1" dirty="0">
                  <a:solidFill>
                    <a:schemeClr val="bg1"/>
                  </a:solidFill>
                  <a:cs typeface="+mn-ea"/>
                  <a:sym typeface="+mn-lt"/>
                </a:rPr>
                <a:t>&amp;</a:t>
              </a:r>
              <a:r>
                <a:rPr lang="zh-CN" altLang="en-US" sz="1600" b="1" dirty="0">
                  <a:solidFill>
                    <a:schemeClr val="bg1"/>
                  </a:solidFill>
                  <a:cs typeface="+mn-ea"/>
                  <a:sym typeface="+mn-lt"/>
                </a:rPr>
                <a:t> </a:t>
              </a:r>
              <a:r>
                <a:rPr lang="en-US" altLang="zh-CN" sz="1600" b="1" dirty="0">
                  <a:solidFill>
                    <a:schemeClr val="bg1"/>
                  </a:solidFill>
                  <a:cs typeface="+mn-ea"/>
                  <a:sym typeface="+mn-lt"/>
                </a:rPr>
                <a:t>Job</a:t>
              </a:r>
              <a:endParaRPr lang="zh-CN" altLang="en-US" sz="1600" b="1" dirty="0">
                <a:solidFill>
                  <a:schemeClr val="bg1"/>
                </a:solidFill>
                <a:cs typeface="+mn-ea"/>
                <a:sym typeface="+mn-lt"/>
              </a:endParaRPr>
            </a:p>
          </p:txBody>
        </p:sp>
      </p:grpSp>
      <p:sp>
        <p:nvSpPr>
          <p:cNvPr id="24" name="文本框 23"/>
          <p:cNvSpPr txBox="1"/>
          <p:nvPr/>
        </p:nvSpPr>
        <p:spPr>
          <a:xfrm>
            <a:off x="5521964" y="3680928"/>
            <a:ext cx="1148071" cy="369332"/>
          </a:xfrm>
          <a:prstGeom prst="rect">
            <a:avLst/>
          </a:prstGeom>
          <a:noFill/>
        </p:spPr>
        <p:txBody>
          <a:bodyPr wrap="none" rtlCol="0">
            <a:spAutoFit/>
          </a:bodyPr>
          <a:lstStyle/>
          <a:p>
            <a:pPr algn="ctr"/>
            <a:r>
              <a:rPr lang="en-US" altLang="zh-CN" dirty="0">
                <a:solidFill>
                  <a:schemeClr val="bg1">
                    <a:lumMod val="85000"/>
                  </a:schemeClr>
                </a:solidFill>
                <a:cs typeface="+mn-ea"/>
                <a:sym typeface="+mn-lt"/>
              </a:rPr>
              <a:t>Use case</a:t>
            </a:r>
            <a:endParaRPr lang="zh-CN" altLang="en-US" dirty="0">
              <a:solidFill>
                <a:schemeClr val="bg1">
                  <a:lumMod val="85000"/>
                </a:schemeClr>
              </a:solidFill>
              <a:cs typeface="+mn-ea"/>
              <a:sym typeface="+mn-lt"/>
            </a:endParaRPr>
          </a:p>
        </p:txBody>
      </p:sp>
      <p:sp>
        <p:nvSpPr>
          <p:cNvPr id="8" name="文本框 7"/>
          <p:cNvSpPr txBox="1"/>
          <p:nvPr/>
        </p:nvSpPr>
        <p:spPr>
          <a:xfrm>
            <a:off x="259382" y="4367121"/>
            <a:ext cx="627095" cy="523220"/>
          </a:xfrm>
          <a:prstGeom prst="rect">
            <a:avLst/>
          </a:prstGeom>
          <a:noFill/>
          <a:ln>
            <a:solidFill>
              <a:srgbClr val="37BBED"/>
            </a:solidFill>
          </a:ln>
        </p:spPr>
        <p:txBody>
          <a:bodyPr wrap="none" rtlCol="0">
            <a:spAutoFit/>
          </a:bodyPr>
          <a:lstStyle/>
          <a:p>
            <a:r>
              <a:rPr lang="en-US" altLang="zh-CN" sz="2800" b="1" dirty="0">
                <a:solidFill>
                  <a:schemeClr val="bg1">
                    <a:lumMod val="85000"/>
                  </a:schemeClr>
                </a:solidFill>
                <a:cs typeface="+mn-ea"/>
                <a:sym typeface="+mn-lt"/>
              </a:rPr>
              <a:t>01</a:t>
            </a:r>
            <a:endParaRPr lang="zh-CN" altLang="en-US" sz="2800" b="1" dirty="0">
              <a:solidFill>
                <a:schemeClr val="bg1">
                  <a:lumMod val="85000"/>
                </a:schemeClr>
              </a:solidFill>
              <a:cs typeface="+mn-ea"/>
              <a:sym typeface="+mn-lt"/>
            </a:endParaRPr>
          </a:p>
        </p:txBody>
      </p:sp>
      <p:sp>
        <p:nvSpPr>
          <p:cNvPr id="12" name="文本框 11"/>
          <p:cNvSpPr txBox="1"/>
          <p:nvPr/>
        </p:nvSpPr>
        <p:spPr>
          <a:xfrm>
            <a:off x="3130278" y="4367121"/>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02</a:t>
            </a:r>
            <a:endParaRPr lang="zh-CN" altLang="en-US" sz="2800" b="1" dirty="0">
              <a:solidFill>
                <a:schemeClr val="bg1">
                  <a:lumMod val="85000"/>
                </a:schemeClr>
              </a:solidFill>
              <a:latin typeface="+mn-lt"/>
              <a:ea typeface="+mn-ea"/>
              <a:cs typeface="+mn-ea"/>
              <a:sym typeface="+mn-lt"/>
            </a:endParaRPr>
          </a:p>
        </p:txBody>
      </p:sp>
      <p:sp>
        <p:nvSpPr>
          <p:cNvPr id="13" name="文本框 12"/>
          <p:cNvSpPr txBox="1"/>
          <p:nvPr/>
        </p:nvSpPr>
        <p:spPr>
          <a:xfrm>
            <a:off x="5658296" y="4367121"/>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03</a:t>
            </a:r>
            <a:endParaRPr lang="zh-CN" altLang="en-US" sz="2800" b="1" dirty="0">
              <a:solidFill>
                <a:schemeClr val="bg1">
                  <a:lumMod val="85000"/>
                </a:schemeClr>
              </a:solidFill>
              <a:latin typeface="+mn-lt"/>
              <a:ea typeface="+mn-ea"/>
              <a:cs typeface="+mn-ea"/>
              <a:sym typeface="+mn-lt"/>
            </a:endParaRPr>
          </a:p>
        </p:txBody>
      </p:sp>
      <p:sp>
        <p:nvSpPr>
          <p:cNvPr id="14" name="文本框 13"/>
          <p:cNvSpPr txBox="1"/>
          <p:nvPr/>
        </p:nvSpPr>
        <p:spPr>
          <a:xfrm>
            <a:off x="8623863" y="4367121"/>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04</a:t>
            </a:r>
            <a:endParaRPr lang="zh-CN" altLang="en-US" sz="2800" b="1" dirty="0">
              <a:solidFill>
                <a:schemeClr val="bg1">
                  <a:lumMod val="85000"/>
                </a:schemeClr>
              </a:solidFill>
              <a:latin typeface="+mn-lt"/>
              <a:ea typeface="+mn-ea"/>
              <a:cs typeface="+mn-ea"/>
              <a:sym typeface="+mn-lt"/>
            </a:endParaRPr>
          </a:p>
        </p:txBody>
      </p:sp>
      <p:grpSp>
        <p:nvGrpSpPr>
          <p:cNvPr id="41" name="组合 40"/>
          <p:cNvGrpSpPr/>
          <p:nvPr/>
        </p:nvGrpSpPr>
        <p:grpSpPr>
          <a:xfrm rot="10800000" flipV="1">
            <a:off x="259382" y="3436957"/>
            <a:ext cx="11745783" cy="45719"/>
            <a:chOff x="3182554" y="3904019"/>
            <a:chExt cx="5543625" cy="45719"/>
          </a:xfrm>
        </p:grpSpPr>
        <p:sp>
          <p:nvSpPr>
            <p:cNvPr id="42" name="PA_矩形 11"/>
            <p:cNvSpPr/>
            <p:nvPr>
              <p:custDataLst>
                <p:tags r:id="rId6"/>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7"/>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8"/>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flipH="1">
            <a:off x="10613795" y="4865485"/>
            <a:ext cx="1341132" cy="1509838"/>
          </a:xfrm>
          <a:prstGeom prst="rect">
            <a:avLst/>
          </a:prstGeom>
        </p:spPr>
      </p:pic>
      <p:grpSp>
        <p:nvGrpSpPr>
          <p:cNvPr id="25" name="组合 24">
            <a:extLst>
              <a:ext uri="{FF2B5EF4-FFF2-40B4-BE49-F238E27FC236}">
                <a16:creationId xmlns:a16="http://schemas.microsoft.com/office/drawing/2014/main" id="{D64200EB-2CF8-FC40-8D10-DB569065B78F}"/>
              </a:ext>
            </a:extLst>
          </p:cNvPr>
          <p:cNvGrpSpPr/>
          <p:nvPr/>
        </p:nvGrpSpPr>
        <p:grpSpPr>
          <a:xfrm>
            <a:off x="3712761" y="4477341"/>
            <a:ext cx="2070269" cy="338554"/>
            <a:chOff x="5306454" y="807669"/>
            <a:chExt cx="2070269" cy="338554"/>
          </a:xfrm>
        </p:grpSpPr>
        <p:sp>
          <p:nvSpPr>
            <p:cNvPr id="26" name="文本框 25">
              <a:extLst>
                <a:ext uri="{FF2B5EF4-FFF2-40B4-BE49-F238E27FC236}">
                  <a16:creationId xmlns:a16="http://schemas.microsoft.com/office/drawing/2014/main" id="{32BF2651-DAC7-2640-9D39-A8A95D445284}"/>
                </a:ext>
              </a:extLst>
            </p:cNvPr>
            <p:cNvSpPr txBox="1"/>
            <p:nvPr/>
          </p:nvSpPr>
          <p:spPr>
            <a:xfrm>
              <a:off x="5306454" y="838789"/>
              <a:ext cx="184731" cy="246221"/>
            </a:xfrm>
            <a:prstGeom prst="rect">
              <a:avLst/>
            </a:prstGeom>
            <a:noFill/>
          </p:spPr>
          <p:txBody>
            <a:bodyPr wrap="none" rtlCol="0">
              <a:spAutoFit/>
            </a:bodyPr>
            <a:lstStyle/>
            <a:p>
              <a:endParaRPr lang="zh-CN" altLang="en-US" sz="1000" b="1" dirty="0">
                <a:solidFill>
                  <a:schemeClr val="bg1"/>
                </a:solidFill>
                <a:cs typeface="+mn-ea"/>
                <a:sym typeface="+mn-lt"/>
              </a:endParaRPr>
            </a:p>
          </p:txBody>
        </p:sp>
        <p:sp>
          <p:nvSpPr>
            <p:cNvPr id="27" name="矩形 26">
              <a:extLst>
                <a:ext uri="{FF2B5EF4-FFF2-40B4-BE49-F238E27FC236}">
                  <a16:creationId xmlns:a16="http://schemas.microsoft.com/office/drawing/2014/main" id="{A9DE5E45-EC17-9C4F-9A1E-38274385B73D}"/>
                </a:ext>
              </a:extLst>
            </p:cNvPr>
            <p:cNvSpPr/>
            <p:nvPr/>
          </p:nvSpPr>
          <p:spPr>
            <a:xfrm>
              <a:off x="5358717" y="807669"/>
              <a:ext cx="2018006" cy="338554"/>
            </a:xfrm>
            <a:prstGeom prst="rect">
              <a:avLst/>
            </a:prstGeom>
          </p:spPr>
          <p:txBody>
            <a:bodyPr wrap="square">
              <a:spAutoFit/>
            </a:bodyPr>
            <a:lstStyle/>
            <a:p>
              <a:r>
                <a:rPr lang="en-US" altLang="zh-CN" sz="1600" b="1" dirty="0">
                  <a:solidFill>
                    <a:schemeClr val="bg1"/>
                  </a:solidFill>
                  <a:cs typeface="+mn-ea"/>
                  <a:sym typeface="+mn-lt"/>
                </a:rPr>
                <a:t>Salary</a:t>
              </a:r>
              <a:r>
                <a:rPr lang="zh-CN" altLang="en-US" sz="1600" b="1" dirty="0">
                  <a:solidFill>
                    <a:schemeClr val="bg1"/>
                  </a:solidFill>
                  <a:cs typeface="+mn-ea"/>
                  <a:sym typeface="+mn-lt"/>
                </a:rPr>
                <a:t> </a:t>
              </a:r>
              <a:r>
                <a:rPr lang="en-US" altLang="zh-CN" sz="1600" b="1" dirty="0">
                  <a:solidFill>
                    <a:schemeClr val="bg1"/>
                  </a:solidFill>
                  <a:cs typeface="+mn-ea"/>
                  <a:sym typeface="+mn-lt"/>
                </a:rPr>
                <a:t>&amp;</a:t>
              </a:r>
              <a:r>
                <a:rPr lang="zh-CN" altLang="en-US" sz="1600" b="1" dirty="0">
                  <a:solidFill>
                    <a:schemeClr val="bg1"/>
                  </a:solidFill>
                  <a:cs typeface="+mn-ea"/>
                  <a:sym typeface="+mn-lt"/>
                </a:rPr>
                <a:t> </a:t>
              </a:r>
              <a:r>
                <a:rPr lang="en-US" altLang="zh-CN" sz="1600" b="1" dirty="0">
                  <a:solidFill>
                    <a:schemeClr val="bg1"/>
                  </a:solidFill>
                  <a:cs typeface="+mn-ea"/>
                  <a:sym typeface="+mn-lt"/>
                </a:rPr>
                <a:t>Job</a:t>
              </a:r>
              <a:endParaRPr lang="zh-CN" altLang="en-US" sz="1600" b="1" dirty="0">
                <a:solidFill>
                  <a:schemeClr val="bg1"/>
                </a:solidFill>
                <a:cs typeface="+mn-ea"/>
                <a:sym typeface="+mn-lt"/>
              </a:endParaRPr>
            </a:p>
          </p:txBody>
        </p:sp>
      </p:grpSp>
      <p:grpSp>
        <p:nvGrpSpPr>
          <p:cNvPr id="30" name="组合 29">
            <a:extLst>
              <a:ext uri="{FF2B5EF4-FFF2-40B4-BE49-F238E27FC236}">
                <a16:creationId xmlns:a16="http://schemas.microsoft.com/office/drawing/2014/main" id="{8B78864C-4F7B-FF48-ACF2-ADAB0D044BF9}"/>
              </a:ext>
            </a:extLst>
          </p:cNvPr>
          <p:cNvGrpSpPr/>
          <p:nvPr/>
        </p:nvGrpSpPr>
        <p:grpSpPr>
          <a:xfrm>
            <a:off x="6267229" y="4477341"/>
            <a:ext cx="2191641" cy="338554"/>
            <a:chOff x="5306454" y="807669"/>
            <a:chExt cx="2191641" cy="338554"/>
          </a:xfrm>
        </p:grpSpPr>
        <p:sp>
          <p:nvSpPr>
            <p:cNvPr id="31" name="文本框 30">
              <a:extLst>
                <a:ext uri="{FF2B5EF4-FFF2-40B4-BE49-F238E27FC236}">
                  <a16:creationId xmlns:a16="http://schemas.microsoft.com/office/drawing/2014/main" id="{F7002629-19C9-224C-A3FB-DB4A0EFE7658}"/>
                </a:ext>
              </a:extLst>
            </p:cNvPr>
            <p:cNvSpPr txBox="1"/>
            <p:nvPr/>
          </p:nvSpPr>
          <p:spPr>
            <a:xfrm>
              <a:off x="5306454" y="838789"/>
              <a:ext cx="184731" cy="246221"/>
            </a:xfrm>
            <a:prstGeom prst="rect">
              <a:avLst/>
            </a:prstGeom>
            <a:noFill/>
          </p:spPr>
          <p:txBody>
            <a:bodyPr wrap="none" rtlCol="0">
              <a:spAutoFit/>
            </a:bodyPr>
            <a:lstStyle/>
            <a:p>
              <a:endParaRPr lang="zh-CN" altLang="en-US" sz="1000" b="1" dirty="0">
                <a:solidFill>
                  <a:schemeClr val="bg1"/>
                </a:solidFill>
                <a:cs typeface="+mn-ea"/>
                <a:sym typeface="+mn-lt"/>
              </a:endParaRPr>
            </a:p>
          </p:txBody>
        </p:sp>
        <p:sp>
          <p:nvSpPr>
            <p:cNvPr id="32" name="矩形 31">
              <a:extLst>
                <a:ext uri="{FF2B5EF4-FFF2-40B4-BE49-F238E27FC236}">
                  <a16:creationId xmlns:a16="http://schemas.microsoft.com/office/drawing/2014/main" id="{AEF044A8-6266-4241-B54D-536B7BBC976B}"/>
                </a:ext>
              </a:extLst>
            </p:cNvPr>
            <p:cNvSpPr/>
            <p:nvPr/>
          </p:nvSpPr>
          <p:spPr>
            <a:xfrm>
              <a:off x="5358717" y="807669"/>
              <a:ext cx="2139378" cy="338554"/>
            </a:xfrm>
            <a:prstGeom prst="rect">
              <a:avLst/>
            </a:prstGeom>
          </p:spPr>
          <p:txBody>
            <a:bodyPr wrap="square">
              <a:spAutoFit/>
            </a:bodyPr>
            <a:lstStyle/>
            <a:p>
              <a:r>
                <a:rPr lang="en-US" altLang="zh-CN" sz="1600" b="1" dirty="0">
                  <a:solidFill>
                    <a:schemeClr val="bg1"/>
                  </a:solidFill>
                  <a:cs typeface="+mn-ea"/>
                  <a:sym typeface="+mn-lt"/>
                </a:rPr>
                <a:t>Salary</a:t>
              </a:r>
              <a:r>
                <a:rPr lang="zh-CN" altLang="en-US" sz="1600" b="1" dirty="0">
                  <a:solidFill>
                    <a:schemeClr val="bg1"/>
                  </a:solidFill>
                  <a:cs typeface="+mn-ea"/>
                  <a:sym typeface="+mn-lt"/>
                </a:rPr>
                <a:t> </a:t>
              </a:r>
              <a:r>
                <a:rPr lang="en-US" altLang="zh-CN" sz="1600" b="1" dirty="0">
                  <a:solidFill>
                    <a:schemeClr val="bg1"/>
                  </a:solidFill>
                  <a:cs typeface="+mn-ea"/>
                  <a:sym typeface="+mn-lt"/>
                </a:rPr>
                <a:t>&amp;</a:t>
              </a:r>
              <a:r>
                <a:rPr lang="zh-CN" altLang="en-US" sz="1600" b="1" dirty="0">
                  <a:solidFill>
                    <a:schemeClr val="bg1"/>
                  </a:solidFill>
                  <a:cs typeface="+mn-ea"/>
                  <a:sym typeface="+mn-lt"/>
                </a:rPr>
                <a:t> </a:t>
              </a:r>
              <a:r>
                <a:rPr lang="en-US" altLang="zh-CN" sz="1600" b="1" dirty="0">
                  <a:solidFill>
                    <a:schemeClr val="bg1"/>
                  </a:solidFill>
                  <a:cs typeface="+mn-ea"/>
                  <a:sym typeface="+mn-lt"/>
                </a:rPr>
                <a:t>Post time</a:t>
              </a:r>
              <a:endParaRPr lang="zh-CN" altLang="en-US" sz="1600" b="1" dirty="0">
                <a:solidFill>
                  <a:schemeClr val="bg1"/>
                </a:solidFill>
                <a:cs typeface="+mn-ea"/>
                <a:sym typeface="+mn-lt"/>
              </a:endParaRPr>
            </a:p>
          </p:txBody>
        </p:sp>
      </p:grpSp>
      <p:grpSp>
        <p:nvGrpSpPr>
          <p:cNvPr id="33" name="组合 32">
            <a:extLst>
              <a:ext uri="{FF2B5EF4-FFF2-40B4-BE49-F238E27FC236}">
                <a16:creationId xmlns:a16="http://schemas.microsoft.com/office/drawing/2014/main" id="{07907649-43B0-9848-9BF4-045CFEEB02CF}"/>
              </a:ext>
            </a:extLst>
          </p:cNvPr>
          <p:cNvGrpSpPr/>
          <p:nvPr/>
        </p:nvGrpSpPr>
        <p:grpSpPr>
          <a:xfrm>
            <a:off x="9332834" y="4459454"/>
            <a:ext cx="2798444" cy="338554"/>
            <a:chOff x="5230421" y="807669"/>
            <a:chExt cx="2798444" cy="338554"/>
          </a:xfrm>
        </p:grpSpPr>
        <p:sp>
          <p:nvSpPr>
            <p:cNvPr id="34" name="文本框 33">
              <a:extLst>
                <a:ext uri="{FF2B5EF4-FFF2-40B4-BE49-F238E27FC236}">
                  <a16:creationId xmlns:a16="http://schemas.microsoft.com/office/drawing/2014/main" id="{A0F8CD70-63A4-434A-8FE7-C04B6C310AE3}"/>
                </a:ext>
              </a:extLst>
            </p:cNvPr>
            <p:cNvSpPr txBox="1"/>
            <p:nvPr/>
          </p:nvSpPr>
          <p:spPr>
            <a:xfrm>
              <a:off x="5306454" y="838789"/>
              <a:ext cx="184731" cy="246221"/>
            </a:xfrm>
            <a:prstGeom prst="rect">
              <a:avLst/>
            </a:prstGeom>
            <a:noFill/>
          </p:spPr>
          <p:txBody>
            <a:bodyPr wrap="none" rtlCol="0">
              <a:spAutoFit/>
            </a:bodyPr>
            <a:lstStyle/>
            <a:p>
              <a:endParaRPr lang="zh-CN" altLang="en-US" sz="1000" b="1" dirty="0">
                <a:solidFill>
                  <a:schemeClr val="bg1"/>
                </a:solidFill>
                <a:cs typeface="+mn-ea"/>
                <a:sym typeface="+mn-lt"/>
              </a:endParaRPr>
            </a:p>
          </p:txBody>
        </p:sp>
        <p:sp>
          <p:nvSpPr>
            <p:cNvPr id="35" name="矩形 34">
              <a:extLst>
                <a:ext uri="{FF2B5EF4-FFF2-40B4-BE49-F238E27FC236}">
                  <a16:creationId xmlns:a16="http://schemas.microsoft.com/office/drawing/2014/main" id="{BDD57BA6-911D-E843-8CF6-0884FB9EA7B9}"/>
                </a:ext>
              </a:extLst>
            </p:cNvPr>
            <p:cNvSpPr/>
            <p:nvPr/>
          </p:nvSpPr>
          <p:spPr>
            <a:xfrm>
              <a:off x="5230421" y="807669"/>
              <a:ext cx="2798444" cy="338554"/>
            </a:xfrm>
            <a:prstGeom prst="rect">
              <a:avLst/>
            </a:prstGeom>
          </p:spPr>
          <p:txBody>
            <a:bodyPr wrap="square">
              <a:spAutoFit/>
            </a:bodyPr>
            <a:lstStyle/>
            <a:p>
              <a:r>
                <a:rPr lang="en-US" altLang="zh-CN" sz="1600" b="1" dirty="0">
                  <a:solidFill>
                    <a:schemeClr val="bg1"/>
                  </a:solidFill>
                  <a:cs typeface="+mn-ea"/>
                  <a:sym typeface="+mn-lt"/>
                </a:rPr>
                <a:t>Location</a:t>
              </a:r>
              <a:r>
                <a:rPr lang="zh-CN" altLang="en-US" sz="1600" b="1" dirty="0">
                  <a:solidFill>
                    <a:schemeClr val="bg1"/>
                  </a:solidFill>
                  <a:cs typeface="+mn-ea"/>
                  <a:sym typeface="+mn-lt"/>
                </a:rPr>
                <a:t> </a:t>
              </a:r>
              <a:r>
                <a:rPr lang="en-US" altLang="zh-CN" sz="1600" b="1" dirty="0">
                  <a:solidFill>
                    <a:schemeClr val="bg1"/>
                  </a:solidFill>
                  <a:cs typeface="+mn-ea"/>
                  <a:sym typeface="+mn-lt"/>
                </a:rPr>
                <a:t>&amp;</a:t>
              </a:r>
              <a:r>
                <a:rPr lang="zh-CN" altLang="en-US" sz="1600" b="1" dirty="0">
                  <a:solidFill>
                    <a:schemeClr val="bg1"/>
                  </a:solidFill>
                  <a:cs typeface="+mn-ea"/>
                  <a:sym typeface="+mn-lt"/>
                </a:rPr>
                <a:t> </a:t>
              </a:r>
              <a:r>
                <a:rPr lang="en-US" altLang="zh-CN" sz="1600" b="1" dirty="0">
                  <a:solidFill>
                    <a:schemeClr val="bg1"/>
                  </a:solidFill>
                  <a:cs typeface="+mn-ea"/>
                  <a:sym typeface="+mn-lt"/>
                </a:rPr>
                <a:t>Job &amp; Salary</a:t>
              </a:r>
              <a:endParaRPr lang="zh-CN" altLang="en-US" sz="1600" b="1" dirty="0">
                <a:solidFill>
                  <a:schemeClr val="bg1"/>
                </a:solidFill>
                <a:cs typeface="+mn-ea"/>
                <a:sym typeface="+mn-lt"/>
              </a:endParaRPr>
            </a:p>
          </p:txBody>
        </p:sp>
      </p:grpSp>
      <p:sp>
        <p:nvSpPr>
          <p:cNvPr id="36" name="PA_文本框 8">
            <a:extLst>
              <a:ext uri="{FF2B5EF4-FFF2-40B4-BE49-F238E27FC236}">
                <a16:creationId xmlns:a16="http://schemas.microsoft.com/office/drawing/2014/main" id="{E39F4E4E-9790-094A-B480-A69BB47B8DFA}"/>
              </a:ext>
            </a:extLst>
          </p:cNvPr>
          <p:cNvSpPr txBox="1"/>
          <p:nvPr>
            <p:custDataLst>
              <p:tags r:id="rId2"/>
            </p:custDataLst>
          </p:nvPr>
        </p:nvSpPr>
        <p:spPr>
          <a:xfrm>
            <a:off x="3143672" y="996597"/>
            <a:ext cx="5998758" cy="1015663"/>
          </a:xfrm>
          <a:prstGeom prst="rect">
            <a:avLst/>
          </a:prstGeom>
          <a:noFill/>
        </p:spPr>
        <p:txBody>
          <a:bodyPr wrap="none" rtlCol="0">
            <a:spAutoFit/>
          </a:bodyPr>
          <a:lstStyle/>
          <a:p>
            <a:pPr algn="ctr"/>
            <a:r>
              <a:rPr lang="en-US" altLang="zh-CN" sz="6000" dirty="0">
                <a:solidFill>
                  <a:schemeClr val="bg1">
                    <a:lumMod val="85000"/>
                  </a:schemeClr>
                </a:solidFill>
                <a:effectLst>
                  <a:outerShdw blurRad="38100" dist="38100" dir="2700000" algn="tl">
                    <a:srgbClr val="000000">
                      <a:alpha val="43137"/>
                    </a:srgbClr>
                  </a:outerShdw>
                </a:effectLst>
                <a:cs typeface="+mn-ea"/>
                <a:sym typeface="+mn-lt"/>
              </a:rPr>
              <a:t>NZ Job Analysis</a:t>
            </a:r>
            <a:endParaRPr lang="zh-CN" altLang="en-US" sz="6000" dirty="0">
              <a:solidFill>
                <a:schemeClr val="bg1">
                  <a:lumMod val="85000"/>
                </a:schemeClr>
              </a:solidFill>
              <a:effectLst>
                <a:outerShdw blurRad="38100" dist="38100" dir="2700000" algn="tl">
                  <a:srgbClr val="000000">
                    <a:alpha val="43137"/>
                  </a:srgbClr>
                </a:outerShdw>
              </a:effectLst>
              <a:cs typeface="+mn-ea"/>
              <a:sym typeface="+mn-lt"/>
            </a:endParaRPr>
          </a:p>
        </p:txBody>
      </p:sp>
      <p:grpSp>
        <p:nvGrpSpPr>
          <p:cNvPr id="37" name="组合 36">
            <a:extLst>
              <a:ext uri="{FF2B5EF4-FFF2-40B4-BE49-F238E27FC236}">
                <a16:creationId xmlns:a16="http://schemas.microsoft.com/office/drawing/2014/main" id="{CCB8D637-5651-314B-82C7-7B4DE8FBDD56}"/>
              </a:ext>
            </a:extLst>
          </p:cNvPr>
          <p:cNvGrpSpPr/>
          <p:nvPr/>
        </p:nvGrpSpPr>
        <p:grpSpPr>
          <a:xfrm>
            <a:off x="3371238" y="2204610"/>
            <a:ext cx="5543625" cy="45719"/>
            <a:chOff x="3182554" y="3904019"/>
            <a:chExt cx="5543625" cy="45719"/>
          </a:xfrm>
        </p:grpSpPr>
        <p:sp>
          <p:nvSpPr>
            <p:cNvPr id="38" name="PA_矩形 11">
              <a:extLst>
                <a:ext uri="{FF2B5EF4-FFF2-40B4-BE49-F238E27FC236}">
                  <a16:creationId xmlns:a16="http://schemas.microsoft.com/office/drawing/2014/main" id="{936DF79B-E487-6746-B564-A06164AFC6A5}"/>
                </a:ext>
              </a:extLst>
            </p:cNvPr>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a:extLst>
                <a:ext uri="{FF2B5EF4-FFF2-40B4-BE49-F238E27FC236}">
                  <a16:creationId xmlns:a16="http://schemas.microsoft.com/office/drawing/2014/main" id="{0EE2F496-142A-8046-91BF-D79B376E0113}"/>
                </a:ext>
              </a:extLst>
            </p:cNvPr>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0" name="PA_矩形 11">
              <a:extLst>
                <a:ext uri="{FF2B5EF4-FFF2-40B4-BE49-F238E27FC236}">
                  <a16:creationId xmlns:a16="http://schemas.microsoft.com/office/drawing/2014/main" id="{2058FD9E-E5EF-1042-8432-83628C87C878}"/>
                </a:ext>
              </a:extLst>
            </p:cNvPr>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49" name="文本框 48">
            <a:extLst>
              <a:ext uri="{FF2B5EF4-FFF2-40B4-BE49-F238E27FC236}">
                <a16:creationId xmlns:a16="http://schemas.microsoft.com/office/drawing/2014/main" id="{AC9D8B5A-188D-6A45-A14A-1EF22F5BFEC0}"/>
              </a:ext>
            </a:extLst>
          </p:cNvPr>
          <p:cNvSpPr txBox="1"/>
          <p:nvPr/>
        </p:nvSpPr>
        <p:spPr>
          <a:xfrm>
            <a:off x="4518246" y="2271061"/>
            <a:ext cx="4046301" cy="343235"/>
          </a:xfrm>
          <a:prstGeom prst="rect">
            <a:avLst/>
          </a:prstGeom>
          <a:noFill/>
        </p:spPr>
        <p:txBody>
          <a:bodyPr wrap="none" rtlCol="0">
            <a:spAutoFit/>
          </a:bodyPr>
          <a:lstStyle/>
          <a:p>
            <a:pPr>
              <a:lnSpc>
                <a:spcPct val="130000"/>
              </a:lnSpc>
            </a:pPr>
            <a:r>
              <a:rPr kumimoji="1" lang="en-US" altLang="zh-CN" sz="1400" dirty="0">
                <a:latin typeface="Arial" panose="020B0604020202020204" pitchFamily="34" charset="0"/>
                <a:ea typeface="微软雅黑" panose="020B0503020204020204" pitchFamily="34" charset="-122"/>
              </a:rPr>
              <a:t>All information are collected from Seek, Stats NZ</a:t>
            </a:r>
            <a:endParaRPr kumimoji="1" lang="zh-CN" altLang="en-US" sz="1400" dirty="0">
              <a:latin typeface="Arial" panose="020B0604020202020204"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3749059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72008" y="-387424"/>
            <a:ext cx="12216680" cy="6933395"/>
            <a:chOff x="119336" y="-315635"/>
            <a:chExt cx="12216680" cy="6933395"/>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119336" y="332656"/>
              <a:ext cx="383470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Admin Data</a:t>
              </a:r>
              <a:endParaRPr lang="zh-CN" altLang="en-US" sz="2800" dirty="0">
                <a:solidFill>
                  <a:schemeClr val="bg1">
                    <a:lumMod val="85000"/>
                  </a:schemeClr>
                </a:solidFill>
                <a:cs typeface="+mn-ea"/>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883959" y="1244544"/>
              <a:ext cx="2452057" cy="5373216"/>
            </a:xfrm>
            <a:prstGeom prst="rect">
              <a:avLst/>
            </a:prstGeom>
          </p:spPr>
        </p:pic>
      </p:grpSp>
      <p:sp>
        <p:nvSpPr>
          <p:cNvPr id="47" name="矩形 46">
            <a:extLst>
              <a:ext uri="{FF2B5EF4-FFF2-40B4-BE49-F238E27FC236}">
                <a16:creationId xmlns:a16="http://schemas.microsoft.com/office/drawing/2014/main" id="{5B4B48F8-DB21-D847-BACE-172FA884CFC1}"/>
              </a:ext>
            </a:extLst>
          </p:cNvPr>
          <p:cNvSpPr/>
          <p:nvPr/>
        </p:nvSpPr>
        <p:spPr>
          <a:xfrm>
            <a:off x="8328248" y="2492896"/>
            <a:ext cx="2644120" cy="369332"/>
          </a:xfrm>
          <a:prstGeom prst="rect">
            <a:avLst/>
          </a:prstGeom>
        </p:spPr>
        <p:txBody>
          <a:bodyPr wrap="square">
            <a:spAutoFit/>
          </a:bodyPr>
          <a:lstStyle/>
          <a:p>
            <a:r>
              <a:rPr lang="en-US" altLang="zh-CN" dirty="0">
                <a:solidFill>
                  <a:schemeClr val="bg1">
                    <a:lumMod val="85000"/>
                  </a:schemeClr>
                </a:solidFill>
                <a:cs typeface="+mn-ea"/>
                <a:sym typeface="+mn-lt"/>
              </a:rPr>
              <a:t>Post Time &amp; salary</a:t>
            </a:r>
            <a:endParaRPr lang="zh-CN" altLang="en-US" dirty="0">
              <a:solidFill>
                <a:schemeClr val="bg1">
                  <a:lumMod val="85000"/>
                </a:schemeClr>
              </a:solidFill>
              <a:cs typeface="+mn-ea"/>
              <a:sym typeface="+mn-lt"/>
            </a:endParaRPr>
          </a:p>
        </p:txBody>
      </p:sp>
      <p:cxnSp>
        <p:nvCxnSpPr>
          <p:cNvPr id="51" name="直接连接符 45">
            <a:extLst>
              <a:ext uri="{FF2B5EF4-FFF2-40B4-BE49-F238E27FC236}">
                <a16:creationId xmlns:a16="http://schemas.microsoft.com/office/drawing/2014/main" id="{B86D620B-862B-EA44-8C1E-C4A64B4C7AB0}"/>
              </a:ext>
            </a:extLst>
          </p:cNvPr>
          <p:cNvCxnSpPr/>
          <p:nvPr/>
        </p:nvCxnSpPr>
        <p:spPr>
          <a:xfrm>
            <a:off x="8267369" y="2903925"/>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92AB5A89-9ACE-A647-ABCB-5EC34EEF05B6}"/>
              </a:ext>
            </a:extLst>
          </p:cNvPr>
          <p:cNvSpPr/>
          <p:nvPr/>
        </p:nvSpPr>
        <p:spPr>
          <a:xfrm>
            <a:off x="7906462" y="3140968"/>
            <a:ext cx="3662146" cy="600164"/>
          </a:xfrm>
          <a:prstGeom prst="rect">
            <a:avLst/>
          </a:prstGeom>
        </p:spPr>
        <p:txBody>
          <a:bodyPr wrap="square">
            <a:spAutoFit/>
          </a:bodyPr>
          <a:lstStyle/>
          <a:p>
            <a:r>
              <a:rPr lang="en-US" altLang="zh-CN" sz="1100" dirty="0">
                <a:solidFill>
                  <a:schemeClr val="bg1"/>
                </a:solidFill>
                <a:cs typeface="+mn-ea"/>
                <a:sym typeface="+mn-lt"/>
              </a:rPr>
              <a:t>In order to understand jobs’ salary, I build a distributional scatterplot</a:t>
            </a:r>
            <a:r>
              <a:rPr lang="zh-CN" altLang="en-US" sz="1100" dirty="0">
                <a:solidFill>
                  <a:schemeClr val="bg1"/>
                </a:solidFill>
                <a:cs typeface="+mn-ea"/>
                <a:sym typeface="+mn-lt"/>
              </a:rPr>
              <a:t> </a:t>
            </a:r>
            <a:r>
              <a:rPr lang="en-US" altLang="zh-CN" sz="1100" dirty="0">
                <a:solidFill>
                  <a:schemeClr val="bg1"/>
                </a:solidFill>
                <a:cs typeface="+mn-ea"/>
                <a:sym typeface="+mn-lt"/>
              </a:rPr>
              <a:t>to show salary distribution based on post time and location.</a:t>
            </a:r>
            <a:endParaRPr lang="zh-CN" altLang="en-US" sz="1100" dirty="0">
              <a:solidFill>
                <a:schemeClr val="bg1"/>
              </a:solidFill>
              <a:cs typeface="+mn-ea"/>
              <a:sym typeface="+mn-lt"/>
            </a:endParaRPr>
          </a:p>
        </p:txBody>
      </p:sp>
      <p:sp>
        <p:nvSpPr>
          <p:cNvPr id="15" name="矩形 14">
            <a:extLst>
              <a:ext uri="{FF2B5EF4-FFF2-40B4-BE49-F238E27FC236}">
                <a16:creationId xmlns:a16="http://schemas.microsoft.com/office/drawing/2014/main" id="{521D5481-FB87-D74E-B0B1-1D03650D03F7}"/>
              </a:ext>
            </a:extLst>
          </p:cNvPr>
          <p:cNvSpPr/>
          <p:nvPr/>
        </p:nvSpPr>
        <p:spPr>
          <a:xfrm>
            <a:off x="7922575" y="3945118"/>
            <a:ext cx="3662146" cy="1615827"/>
          </a:xfrm>
          <a:prstGeom prst="rect">
            <a:avLst/>
          </a:prstGeom>
        </p:spPr>
        <p:txBody>
          <a:bodyPr wrap="square">
            <a:spAutoFit/>
          </a:bodyPr>
          <a:lstStyle/>
          <a:p>
            <a:r>
              <a:rPr lang="en-US" altLang="zh-CN" sz="1100" dirty="0">
                <a:solidFill>
                  <a:schemeClr val="bg1"/>
                </a:solidFill>
                <a:cs typeface="+mn-ea"/>
                <a:sym typeface="+mn-lt"/>
              </a:rPr>
              <a:t>Most of salaries are distributed among 45K to 75K. Closer to the time, more obviously lower salaries are shown. Combining with </a:t>
            </a:r>
            <a:r>
              <a:rPr lang="en-US" altLang="zh-CN" sz="1100" dirty="0">
                <a:solidFill>
                  <a:schemeClr val="bg1">
                    <a:lumMod val="85000"/>
                  </a:schemeClr>
                </a:solidFill>
                <a:cs typeface="+mn-ea"/>
                <a:sym typeface="+mn-lt"/>
              </a:rPr>
              <a:t>Distribution Of Salary Of Admin Categories</a:t>
            </a:r>
            <a:r>
              <a:rPr lang="en-US" altLang="zh-CN" sz="1100" dirty="0">
                <a:solidFill>
                  <a:schemeClr val="bg1"/>
                </a:solidFill>
                <a:cs typeface="+mn-ea"/>
                <a:sym typeface="+mn-lt"/>
              </a:rPr>
              <a:t>, all those 'strange' salary points outside main distribution belong to unknown admin category.</a:t>
            </a:r>
          </a:p>
          <a:p>
            <a:endParaRPr lang="en-US" altLang="zh-CN" sz="1100" dirty="0">
              <a:solidFill>
                <a:schemeClr val="bg1"/>
              </a:solidFill>
              <a:cs typeface="+mn-ea"/>
              <a:sym typeface="+mn-lt"/>
            </a:endParaRPr>
          </a:p>
          <a:p>
            <a:r>
              <a:rPr lang="en-US" altLang="zh-CN" sz="1100" i="1" dirty="0">
                <a:solidFill>
                  <a:schemeClr val="bg1"/>
                </a:solidFill>
                <a:cs typeface="+mn-ea"/>
                <a:sym typeface="+mn-lt"/>
              </a:rPr>
              <a:t>Additional info: Post time is processed based on hours.</a:t>
            </a:r>
            <a:endParaRPr lang="zh-CN" altLang="en-US" sz="1100" i="1" dirty="0">
              <a:solidFill>
                <a:schemeClr val="bg1"/>
              </a:solidFill>
              <a:cs typeface="+mn-ea"/>
              <a:sym typeface="+mn-lt"/>
            </a:endParaRPr>
          </a:p>
        </p:txBody>
      </p:sp>
      <p:pic>
        <p:nvPicPr>
          <p:cNvPr id="19" name="图片 18">
            <a:extLst>
              <a:ext uri="{FF2B5EF4-FFF2-40B4-BE49-F238E27FC236}">
                <a16:creationId xmlns:a16="http://schemas.microsoft.com/office/drawing/2014/main" id="{982D34B2-B7D6-AC48-A82C-8F38DF495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606" y="1988840"/>
            <a:ext cx="7358808" cy="3709812"/>
          </a:xfrm>
          <a:prstGeom prst="rect">
            <a:avLst/>
          </a:prstGeom>
        </p:spPr>
      </p:pic>
    </p:spTree>
    <p:extLst>
      <p:ext uri="{BB962C8B-B14F-4D97-AF65-F5344CB8AC3E}">
        <p14:creationId xmlns:p14="http://schemas.microsoft.com/office/powerpoint/2010/main" val="428913026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 y="-387424"/>
            <a:ext cx="11998887" cy="7297159"/>
            <a:chOff x="10248" y="-315635"/>
            <a:chExt cx="11998887" cy="7297159"/>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90231" y="404664"/>
              <a:ext cx="3539752"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Bank Data</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10800000" flipH="1">
              <a:off x="10248" y="2127272"/>
              <a:ext cx="1559494" cy="4854252"/>
            </a:xfrm>
            <a:prstGeom prst="rect">
              <a:avLst/>
            </a:prstGeom>
          </p:spPr>
        </p:pic>
      </p:grpSp>
      <p:cxnSp>
        <p:nvCxnSpPr>
          <p:cNvPr id="46" name="直接连接符 7"/>
          <p:cNvCxnSpPr>
            <a:cxnSpLocks noChangeShapeType="1"/>
          </p:cNvCxnSpPr>
          <p:nvPr/>
        </p:nvCxnSpPr>
        <p:spPr bwMode="auto">
          <a:xfrm>
            <a:off x="4505594" y="1783182"/>
            <a:ext cx="0" cy="3186113"/>
          </a:xfrm>
          <a:prstGeom prst="line">
            <a:avLst/>
          </a:prstGeom>
          <a:noFill/>
          <a:ln w="57150">
            <a:solidFill>
              <a:srgbClr val="37BBED"/>
            </a:solidFill>
            <a:round/>
            <a:headEnd/>
            <a:tailEnd/>
          </a:ln>
          <a:extLst>
            <a:ext uri="{909E8E84-426E-40DD-AFC4-6F175D3DCCD1}">
              <a14:hiddenFill xmlns:a14="http://schemas.microsoft.com/office/drawing/2010/main">
                <a:noFill/>
              </a14:hiddenFill>
            </a:ext>
          </a:extLst>
        </p:spPr>
      </p:cxnSp>
      <p:grpSp>
        <p:nvGrpSpPr>
          <p:cNvPr id="47" name="组合 17"/>
          <p:cNvGrpSpPr>
            <a:grpSpLocks/>
          </p:cNvGrpSpPr>
          <p:nvPr/>
        </p:nvGrpSpPr>
        <p:grpSpPr bwMode="auto">
          <a:xfrm>
            <a:off x="191344" y="3068960"/>
            <a:ext cx="4398712" cy="613388"/>
            <a:chOff x="87127" y="0"/>
            <a:chExt cx="4184548" cy="613690"/>
          </a:xfrm>
        </p:grpSpPr>
        <p:sp>
          <p:nvSpPr>
            <p:cNvPr id="48" name="矩形 13"/>
            <p:cNvSpPr>
              <a:spLocks noChangeArrowheads="1"/>
            </p:cNvSpPr>
            <p:nvPr/>
          </p:nvSpPr>
          <p:spPr bwMode="auto">
            <a:xfrm>
              <a:off x="87127" y="307430"/>
              <a:ext cx="3046360" cy="30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50" dirty="0">
                  <a:solidFill>
                    <a:schemeClr val="bg1">
                      <a:lumMod val="85000"/>
                    </a:schemeClr>
                  </a:solidFill>
                  <a:latin typeface="+mn-lt"/>
                  <a:ea typeface="+mn-ea"/>
                  <a:cs typeface="+mn-ea"/>
                  <a:sym typeface="+mn-lt"/>
                </a:rPr>
                <a:t>Add Bank job data as comparison </a:t>
              </a:r>
              <a:endParaRPr lang="zh-CN" altLang="en-US" sz="1050" dirty="0">
                <a:solidFill>
                  <a:schemeClr val="bg1">
                    <a:lumMod val="85000"/>
                  </a:schemeClr>
                </a:solidFill>
                <a:latin typeface="+mn-lt"/>
                <a:ea typeface="+mn-ea"/>
                <a:cs typeface="+mn-ea"/>
                <a:sym typeface="+mn-lt"/>
              </a:endParaRPr>
            </a:p>
          </p:txBody>
        </p:sp>
        <p:sp>
          <p:nvSpPr>
            <p:cNvPr id="66" name="文本框 83"/>
            <p:cNvSpPr txBox="1">
              <a:spLocks noChangeArrowheads="1"/>
            </p:cNvSpPr>
            <p:nvPr/>
          </p:nvSpPr>
          <p:spPr bwMode="auto">
            <a:xfrm>
              <a:off x="103604" y="0"/>
              <a:ext cx="4168071" cy="27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200" b="1" dirty="0">
                  <a:solidFill>
                    <a:schemeClr val="bg1">
                      <a:lumMod val="85000"/>
                    </a:schemeClr>
                  </a:solidFill>
                  <a:latin typeface="+mn-lt"/>
                  <a:ea typeface="+mn-ea"/>
                  <a:cs typeface="+mn-ea"/>
                  <a:sym typeface="+mn-lt"/>
                </a:rPr>
                <a:t>To understand </a:t>
              </a:r>
              <a:r>
                <a:rPr lang="en-US" altLang="zh-CN" sz="1200" b="1" dirty="0">
                  <a:solidFill>
                    <a:srgbClr val="FFFFFF">
                      <a:lumMod val="85000"/>
                    </a:srgbClr>
                  </a:solidFill>
                  <a:latin typeface="微软雅黑"/>
                  <a:ea typeface="微软雅黑"/>
                  <a:cs typeface="+mn-ea"/>
                  <a:sym typeface="+mn-lt"/>
                </a:rPr>
                <a:t>salary level of </a:t>
              </a:r>
              <a:r>
                <a:rPr lang="en-US" altLang="zh-CN" sz="1200" b="1" dirty="0">
                  <a:solidFill>
                    <a:schemeClr val="bg1">
                      <a:lumMod val="85000"/>
                    </a:schemeClr>
                  </a:solidFill>
                  <a:latin typeface="+mn-lt"/>
                  <a:ea typeface="+mn-ea"/>
                  <a:cs typeface="+mn-ea"/>
                  <a:sym typeface="+mn-lt"/>
                </a:rPr>
                <a:t>admin job at the market </a:t>
              </a:r>
              <a:endParaRPr lang="zh-CN" altLang="en-US" sz="1200" b="1" dirty="0">
                <a:solidFill>
                  <a:schemeClr val="bg1">
                    <a:lumMod val="85000"/>
                  </a:schemeClr>
                </a:solidFill>
                <a:latin typeface="+mn-lt"/>
                <a:ea typeface="+mn-ea"/>
                <a:cs typeface="+mn-ea"/>
                <a:sym typeface="+mn-lt"/>
              </a:endParaRPr>
            </a:p>
          </p:txBody>
        </p:sp>
        <p:cxnSp>
          <p:nvCxnSpPr>
            <p:cNvPr id="67"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pic>
        <p:nvPicPr>
          <p:cNvPr id="36" name="图片 35" descr="图表&#10;&#10;描述已自动生成">
            <a:extLst>
              <a:ext uri="{FF2B5EF4-FFF2-40B4-BE49-F238E27FC236}">
                <a16:creationId xmlns:a16="http://schemas.microsoft.com/office/drawing/2014/main" id="{E8FB5A2C-855B-EC4D-BDEB-79D5736677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5246" y="1412776"/>
            <a:ext cx="7161905" cy="3606996"/>
          </a:xfrm>
          <a:prstGeom prst="rect">
            <a:avLst/>
          </a:prstGeom>
        </p:spPr>
      </p:pic>
      <p:sp>
        <p:nvSpPr>
          <p:cNvPr id="37" name="矩形 13">
            <a:extLst>
              <a:ext uri="{FF2B5EF4-FFF2-40B4-BE49-F238E27FC236}">
                <a16:creationId xmlns:a16="http://schemas.microsoft.com/office/drawing/2014/main" id="{FCBE3823-4710-404C-BFF8-5C2FAB7A059C}"/>
              </a:ext>
            </a:extLst>
          </p:cNvPr>
          <p:cNvSpPr>
            <a:spLocks noChangeArrowheads="1"/>
          </p:cNvSpPr>
          <p:nvPr/>
        </p:nvSpPr>
        <p:spPr bwMode="auto">
          <a:xfrm>
            <a:off x="191344" y="3695023"/>
            <a:ext cx="4269925" cy="56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050" dirty="0">
                <a:solidFill>
                  <a:schemeClr val="bg1">
                    <a:lumMod val="85000"/>
                  </a:schemeClr>
                </a:solidFill>
                <a:latin typeface="+mn-lt"/>
                <a:ea typeface="+mn-ea"/>
                <a:cs typeface="+mn-ea"/>
                <a:sym typeface="+mn-lt"/>
              </a:rPr>
              <a:t>Same post time, banking salary range mostly is around 60K to 100K, quite higher than Admin</a:t>
            </a:r>
            <a:r>
              <a:rPr lang="en-US" altLang="zh-CN" sz="1050" dirty="0">
                <a:solidFill>
                  <a:schemeClr val="bg1"/>
                </a:solidFill>
                <a:cs typeface="+mn-ea"/>
                <a:sym typeface="+mn-lt"/>
              </a:rPr>
              <a:t> ' </a:t>
            </a:r>
            <a:r>
              <a:rPr lang="en-US" altLang="zh-CN" sz="1050" dirty="0">
                <a:solidFill>
                  <a:schemeClr val="bg1">
                    <a:lumMod val="85000"/>
                  </a:schemeClr>
                </a:solidFill>
                <a:latin typeface="+mn-lt"/>
                <a:ea typeface="+mn-ea"/>
                <a:cs typeface="+mn-ea"/>
                <a:sym typeface="+mn-lt"/>
              </a:rPr>
              <a:t>s </a:t>
            </a:r>
          </a:p>
        </p:txBody>
      </p:sp>
      <p:sp>
        <p:nvSpPr>
          <p:cNvPr id="39" name="矩形 38">
            <a:extLst>
              <a:ext uri="{FF2B5EF4-FFF2-40B4-BE49-F238E27FC236}">
                <a16:creationId xmlns:a16="http://schemas.microsoft.com/office/drawing/2014/main" id="{68BFEA3E-2AE0-2446-88B5-86F181EEEC4C}"/>
              </a:ext>
            </a:extLst>
          </p:cNvPr>
          <p:cNvSpPr/>
          <p:nvPr/>
        </p:nvSpPr>
        <p:spPr>
          <a:xfrm>
            <a:off x="272185" y="4493705"/>
            <a:ext cx="4100231" cy="430887"/>
          </a:xfrm>
          <a:prstGeom prst="rect">
            <a:avLst/>
          </a:prstGeom>
        </p:spPr>
        <p:txBody>
          <a:bodyPr wrap="square">
            <a:spAutoFit/>
          </a:bodyPr>
          <a:lstStyle/>
          <a:p>
            <a:r>
              <a:rPr lang="en-US" altLang="zh-CN" sz="1200" i="1" dirty="0">
                <a:solidFill>
                  <a:schemeClr val="bg1">
                    <a:lumMod val="85000"/>
                  </a:schemeClr>
                </a:solidFill>
                <a:cs typeface="+mn-ea"/>
                <a:sym typeface="+mn-lt"/>
              </a:rPr>
              <a:t>Problems in data:</a:t>
            </a:r>
          </a:p>
          <a:p>
            <a:r>
              <a:rPr lang="en-US" altLang="zh-CN" sz="1000" b="1" i="1" dirty="0">
                <a:solidFill>
                  <a:schemeClr val="bg1"/>
                </a:solidFill>
              </a:rPr>
              <a:t>A few strange salary points , much higher than others.</a:t>
            </a:r>
            <a:r>
              <a:rPr lang="zh-CN" altLang="en-US" sz="1000" b="1" i="1" dirty="0">
                <a:solidFill>
                  <a:schemeClr val="bg1"/>
                </a:solidFill>
              </a:rPr>
              <a:t> </a:t>
            </a:r>
            <a:endParaRPr lang="zh-CN" altLang="en-US" sz="1050" dirty="0">
              <a:solidFill>
                <a:schemeClr val="bg1"/>
              </a:solidFill>
              <a:cs typeface="+mn-ea"/>
              <a:sym typeface="+mn-lt"/>
            </a:endParaRPr>
          </a:p>
        </p:txBody>
      </p:sp>
      <p:pic>
        <p:nvPicPr>
          <p:cNvPr id="40" name="图片 39">
            <a:extLst>
              <a:ext uri="{FF2B5EF4-FFF2-40B4-BE49-F238E27FC236}">
                <a16:creationId xmlns:a16="http://schemas.microsoft.com/office/drawing/2014/main" id="{E375D010-0FDC-CF4B-804F-6E0079E66B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48" y="5288179"/>
            <a:ext cx="10920533" cy="1171328"/>
          </a:xfrm>
          <a:prstGeom prst="rect">
            <a:avLst/>
          </a:prstGeom>
        </p:spPr>
      </p:pic>
    </p:spTree>
    <p:custDataLst>
      <p:tags r:id="rId1"/>
    </p:custDataLst>
    <p:extLst>
      <p:ext uri="{BB962C8B-B14F-4D97-AF65-F5344CB8AC3E}">
        <p14:creationId xmlns:p14="http://schemas.microsoft.com/office/powerpoint/2010/main" val="242122830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3" name="Shape 539"/>
          <p:cNvSpPr>
            <a:spLocks noChangeArrowheads="1"/>
          </p:cNvSpPr>
          <p:nvPr/>
        </p:nvSpPr>
        <p:spPr bwMode="auto">
          <a:xfrm>
            <a:off x="839416" y="2082229"/>
            <a:ext cx="2527300" cy="1274763"/>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cs typeface="+mn-ea"/>
              <a:sym typeface="+mn-lt"/>
            </a:endParaRPr>
          </a:p>
        </p:txBody>
      </p:sp>
      <p:grpSp>
        <p:nvGrpSpPr>
          <p:cNvPr id="25" name="组合 24"/>
          <p:cNvGrpSpPr/>
          <p:nvPr/>
        </p:nvGrpSpPr>
        <p:grpSpPr>
          <a:xfrm>
            <a:off x="171174" y="-315635"/>
            <a:ext cx="12020825" cy="7173635"/>
            <a:chOff x="171174" y="-315635"/>
            <a:chExt cx="12020825" cy="7173635"/>
          </a:xfrm>
        </p:grpSpPr>
        <p:pic>
          <p:nvPicPr>
            <p:cNvPr id="26" name="图片 25"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27" name="文本框 26"/>
            <p:cNvSpPr txBox="1"/>
            <p:nvPr/>
          </p:nvSpPr>
          <p:spPr>
            <a:xfrm>
              <a:off x="171174" y="351244"/>
              <a:ext cx="6871881"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Comparison-Bank Data VS Admin Data</a:t>
              </a:r>
              <a:endParaRPr lang="zh-CN" altLang="en-US" sz="2800"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pic>
        <p:nvPicPr>
          <p:cNvPr id="5" name="图片 4" descr="图表, 直方图&#10;&#10;描述已自动生成">
            <a:extLst>
              <a:ext uri="{FF2B5EF4-FFF2-40B4-BE49-F238E27FC236}">
                <a16:creationId xmlns:a16="http://schemas.microsoft.com/office/drawing/2014/main" id="{2A401F08-A033-4247-80C3-1AC900B068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413" y="1421118"/>
            <a:ext cx="7151155" cy="4816194"/>
          </a:xfrm>
          <a:prstGeom prst="rect">
            <a:avLst/>
          </a:prstGeom>
        </p:spPr>
      </p:pic>
      <p:sp>
        <p:nvSpPr>
          <p:cNvPr id="8" name="文本框 7">
            <a:extLst>
              <a:ext uri="{FF2B5EF4-FFF2-40B4-BE49-F238E27FC236}">
                <a16:creationId xmlns:a16="http://schemas.microsoft.com/office/drawing/2014/main" id="{ACF5A1FF-F6C0-944C-99EC-55DE3D3C601F}"/>
              </a:ext>
            </a:extLst>
          </p:cNvPr>
          <p:cNvSpPr txBox="1"/>
          <p:nvPr/>
        </p:nvSpPr>
        <p:spPr>
          <a:xfrm>
            <a:off x="1306916" y="2509701"/>
            <a:ext cx="1927131" cy="343235"/>
          </a:xfrm>
          <a:prstGeom prst="rect">
            <a:avLst/>
          </a:prstGeom>
          <a:noFill/>
        </p:spPr>
        <p:txBody>
          <a:bodyPr wrap="none" rtlCol="0">
            <a:spAutoFit/>
          </a:bodyPr>
          <a:lstStyle/>
          <a:p>
            <a:pPr>
              <a:lnSpc>
                <a:spcPct val="130000"/>
              </a:lnSpc>
            </a:pPr>
            <a:r>
              <a:rPr kumimoji="1" lang="en-US" altLang="zh-CN" sz="1400" dirty="0">
                <a:solidFill>
                  <a:schemeClr val="bg1"/>
                </a:solidFill>
                <a:latin typeface="Arial" panose="020B0604020202020204" pitchFamily="34" charset="0"/>
                <a:ea typeface="微软雅黑" panose="020B0503020204020204" pitchFamily="34" charset="-122"/>
              </a:rPr>
              <a:t>Delete</a:t>
            </a:r>
            <a:r>
              <a:rPr kumimoji="1" lang="zh-CN" altLang="en-US" sz="1400" dirty="0">
                <a:solidFill>
                  <a:schemeClr val="bg1"/>
                </a:solidFill>
                <a:latin typeface="Arial" panose="020B0604020202020204" pitchFamily="34" charset="0"/>
                <a:ea typeface="微软雅黑" panose="020B0503020204020204" pitchFamily="34" charset="-122"/>
              </a:rPr>
              <a:t> </a:t>
            </a:r>
            <a:r>
              <a:rPr kumimoji="1" lang="en-US" altLang="zh-CN" sz="1400" dirty="0">
                <a:solidFill>
                  <a:schemeClr val="bg1"/>
                </a:solidFill>
                <a:latin typeface="Arial" panose="020B0604020202020204" pitchFamily="34" charset="0"/>
                <a:ea typeface="微软雅黑" panose="020B0503020204020204" pitchFamily="34" charset="-122"/>
              </a:rPr>
              <a:t>Strange</a:t>
            </a:r>
            <a:r>
              <a:rPr kumimoji="1" lang="zh-CN" altLang="en-US" sz="1400" dirty="0">
                <a:solidFill>
                  <a:schemeClr val="bg1"/>
                </a:solidFill>
                <a:latin typeface="Arial" panose="020B0604020202020204" pitchFamily="34" charset="0"/>
                <a:ea typeface="微软雅黑" panose="020B0503020204020204" pitchFamily="34" charset="-122"/>
              </a:rPr>
              <a:t> </a:t>
            </a:r>
            <a:r>
              <a:rPr kumimoji="1" lang="en-US" altLang="zh-CN" sz="1400" dirty="0">
                <a:solidFill>
                  <a:schemeClr val="bg1"/>
                </a:solidFill>
                <a:latin typeface="Arial" panose="020B0604020202020204" pitchFamily="34" charset="0"/>
                <a:ea typeface="微软雅黑" panose="020B0503020204020204" pitchFamily="34" charset="-122"/>
              </a:rPr>
              <a:t>Points</a:t>
            </a:r>
            <a:endParaRPr kumimoji="1" lang="zh-CN" altLang="en-US" sz="1400" dirty="0">
              <a:solidFill>
                <a:schemeClr val="bg1"/>
              </a:solidFill>
              <a:latin typeface="Arial" panose="020B0604020202020204" pitchFamily="34" charset="0"/>
              <a:ea typeface="微软雅黑" panose="020B0503020204020204" pitchFamily="34" charset="-122"/>
            </a:endParaRPr>
          </a:p>
        </p:txBody>
      </p:sp>
      <p:sp>
        <p:nvSpPr>
          <p:cNvPr id="10" name="文本框 9">
            <a:extLst>
              <a:ext uri="{FF2B5EF4-FFF2-40B4-BE49-F238E27FC236}">
                <a16:creationId xmlns:a16="http://schemas.microsoft.com/office/drawing/2014/main" id="{28B20562-129B-144D-868D-871AE33CD380}"/>
              </a:ext>
            </a:extLst>
          </p:cNvPr>
          <p:cNvSpPr txBox="1"/>
          <p:nvPr/>
        </p:nvSpPr>
        <p:spPr>
          <a:xfrm>
            <a:off x="536076" y="3897040"/>
            <a:ext cx="3183660" cy="1332160"/>
          </a:xfrm>
          <a:prstGeom prst="rect">
            <a:avLst/>
          </a:prstGeom>
          <a:noFill/>
        </p:spPr>
        <p:txBody>
          <a:bodyPr wrap="square" rtlCol="0">
            <a:spAutoFit/>
          </a:bodyPr>
          <a:lstStyle/>
          <a:p>
            <a:pPr>
              <a:lnSpc>
                <a:spcPct val="130000"/>
              </a:lnSpc>
            </a:pPr>
            <a:r>
              <a:rPr kumimoji="1" lang="en-US" altLang="zh-CN" sz="1050" dirty="0">
                <a:solidFill>
                  <a:schemeClr val="bg1"/>
                </a:solidFill>
                <a:ea typeface="微软雅黑" panose="020B0503020204020204" pitchFamily="34" charset="-122"/>
              </a:rPr>
              <a:t>Confidence interval shows the degree to which the true value of this parameter has a certain probability to fall around the measurement result, and it gives the confidence degree of the measured value of the measured parameter.</a:t>
            </a:r>
            <a:endParaRPr kumimoji="1" lang="zh-CN" altLang="en-US" sz="105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87148321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7246" y="-315416"/>
            <a:ext cx="12117426" cy="7173635"/>
            <a:chOff x="74573" y="-315635"/>
            <a:chExt cx="12117426"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74573" y="320485"/>
              <a:ext cx="7965643"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Brief understanding of each location</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&amp;</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salary</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37" name="矩形 13"/>
          <p:cNvSpPr>
            <a:spLocks noChangeArrowheads="1"/>
          </p:cNvSpPr>
          <p:nvPr/>
        </p:nvSpPr>
        <p:spPr bwMode="auto">
          <a:xfrm>
            <a:off x="119336" y="1484784"/>
            <a:ext cx="3292897" cy="375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mn-lt"/>
                <a:ea typeface="+mn-ea"/>
                <a:cs typeface="+mn-ea"/>
                <a:sym typeface="+mn-lt"/>
              </a:rPr>
              <a:t>Boxplot reflects that admin median salary is almost stable around 60000,but West coast only one line because it only has one data or same values in this area. (we will study this question further later) </a:t>
            </a:r>
          </a:p>
          <a:p>
            <a:pPr>
              <a:lnSpc>
                <a:spcPct val="150000"/>
              </a:lnSpc>
            </a:pPr>
            <a:endParaRPr lang="en-US" altLang="zh-CN" sz="1000" dirty="0">
              <a:solidFill>
                <a:schemeClr val="bg1">
                  <a:lumMod val="85000"/>
                </a:schemeClr>
              </a:solidFill>
              <a:latin typeface="+mn-lt"/>
              <a:ea typeface="+mn-ea"/>
              <a:cs typeface="+mn-ea"/>
              <a:sym typeface="+mn-lt"/>
            </a:endParaRPr>
          </a:p>
          <a:p>
            <a:pPr>
              <a:lnSpc>
                <a:spcPct val="150000"/>
              </a:lnSpc>
            </a:pPr>
            <a:r>
              <a:rPr lang="en-US" altLang="zh-CN" sz="1000" dirty="0">
                <a:solidFill>
                  <a:schemeClr val="bg1">
                    <a:lumMod val="85000"/>
                  </a:schemeClr>
                </a:solidFill>
                <a:latin typeface="+mn-lt"/>
                <a:ea typeface="+mn-ea"/>
                <a:cs typeface="+mn-ea"/>
                <a:sym typeface="+mn-lt"/>
              </a:rPr>
              <a:t>While we can see some outliers on the right side located in Auckland, Wellington and some left outliers are located in Otago.  West Coast only has one data value for admin and </a:t>
            </a:r>
            <a:r>
              <a:rPr lang="en-US" altLang="zh-CN" sz="1000" dirty="0" err="1">
                <a:solidFill>
                  <a:schemeClr val="bg1">
                    <a:lumMod val="85000"/>
                  </a:schemeClr>
                </a:solidFill>
                <a:latin typeface="+mn-lt"/>
                <a:ea typeface="+mn-ea"/>
                <a:cs typeface="+mn-ea"/>
                <a:sym typeface="+mn-lt"/>
              </a:rPr>
              <a:t>Gisbome</a:t>
            </a:r>
            <a:r>
              <a:rPr lang="zh-CN" altLang="en-US" sz="1000" dirty="0">
                <a:solidFill>
                  <a:schemeClr val="bg1">
                    <a:lumMod val="85000"/>
                  </a:schemeClr>
                </a:solidFill>
                <a:latin typeface="+mn-lt"/>
                <a:ea typeface="+mn-ea"/>
                <a:cs typeface="+mn-ea"/>
                <a:sym typeface="+mn-lt"/>
              </a:rPr>
              <a:t> </a:t>
            </a:r>
            <a:r>
              <a:rPr lang="en-US" altLang="zh-CN" sz="1000" dirty="0">
                <a:solidFill>
                  <a:schemeClr val="bg1">
                    <a:lumMod val="85000"/>
                  </a:schemeClr>
                </a:solidFill>
                <a:latin typeface="+mn-lt"/>
                <a:ea typeface="+mn-ea"/>
                <a:cs typeface="+mn-ea"/>
                <a:sym typeface="+mn-lt"/>
              </a:rPr>
              <a:t>also has one data. </a:t>
            </a:r>
            <a:r>
              <a:rPr lang="en-US" altLang="zh-CN" sz="1000" i="1" u="sng" dirty="0">
                <a:solidFill>
                  <a:schemeClr val="bg1">
                    <a:lumMod val="85000"/>
                  </a:schemeClr>
                </a:solidFill>
                <a:latin typeface="+mn-lt"/>
                <a:ea typeface="+mn-ea"/>
                <a:cs typeface="+mn-ea"/>
                <a:sym typeface="+mn-lt"/>
              </a:rPr>
              <a:t>These will be considered when doing area distribution and salary’s area ranking in case these will affect analysis. </a:t>
            </a:r>
          </a:p>
          <a:p>
            <a:pPr>
              <a:lnSpc>
                <a:spcPct val="150000"/>
              </a:lnSpc>
            </a:pPr>
            <a:endParaRPr lang="en-US" altLang="zh-CN" sz="1000" dirty="0">
              <a:solidFill>
                <a:schemeClr val="bg1">
                  <a:lumMod val="85000"/>
                </a:schemeClr>
              </a:solidFill>
              <a:latin typeface="+mn-lt"/>
              <a:ea typeface="+mn-ea"/>
              <a:cs typeface="+mn-ea"/>
              <a:sym typeface="+mn-lt"/>
            </a:endParaRPr>
          </a:p>
          <a:p>
            <a:pPr>
              <a:lnSpc>
                <a:spcPct val="150000"/>
              </a:lnSpc>
            </a:pPr>
            <a:r>
              <a:rPr lang="en-US" altLang="zh-CN" sz="1000" dirty="0">
                <a:solidFill>
                  <a:schemeClr val="bg1">
                    <a:lumMod val="85000"/>
                  </a:schemeClr>
                </a:solidFill>
                <a:latin typeface="+mn-lt"/>
                <a:ea typeface="+mn-ea"/>
                <a:cs typeface="+mn-ea"/>
                <a:sym typeface="+mn-lt"/>
              </a:rPr>
              <a:t>Admin salary has</a:t>
            </a:r>
            <a:r>
              <a:rPr lang="zh-CN" altLang="en-US" sz="1000" dirty="0">
                <a:solidFill>
                  <a:schemeClr val="bg1">
                    <a:lumMod val="85000"/>
                  </a:schemeClr>
                </a:solidFill>
                <a:latin typeface="+mn-lt"/>
                <a:ea typeface="+mn-ea"/>
                <a:cs typeface="+mn-ea"/>
                <a:sym typeface="+mn-lt"/>
              </a:rPr>
              <a:t> </a:t>
            </a:r>
            <a:r>
              <a:rPr lang="en-US" altLang="zh-CN" sz="1000" dirty="0">
                <a:solidFill>
                  <a:schemeClr val="bg1">
                    <a:lumMod val="85000"/>
                  </a:schemeClr>
                </a:solidFill>
                <a:latin typeface="+mn-lt"/>
                <a:ea typeface="+mn-ea"/>
                <a:cs typeface="+mn-ea"/>
                <a:sym typeface="+mn-lt"/>
              </a:rPr>
              <a:t>a large distribution span but has stable median range. While bank salary’s median range is unstable, from 70000 to 90000.</a:t>
            </a:r>
            <a:endParaRPr lang="zh-CN" altLang="en-US" sz="1000" dirty="0">
              <a:solidFill>
                <a:schemeClr val="bg1">
                  <a:lumMod val="85000"/>
                </a:schemeClr>
              </a:solidFill>
              <a:latin typeface="+mn-lt"/>
              <a:ea typeface="+mn-ea"/>
              <a:cs typeface="+mn-ea"/>
              <a:sym typeface="+mn-lt"/>
            </a:endParaRPr>
          </a:p>
        </p:txBody>
      </p:sp>
      <p:pic>
        <p:nvPicPr>
          <p:cNvPr id="10" name="图片 9" descr="图表, 瀑布图&#10;&#10;描述已自动生成">
            <a:extLst>
              <a:ext uri="{FF2B5EF4-FFF2-40B4-BE49-F238E27FC236}">
                <a16:creationId xmlns:a16="http://schemas.microsoft.com/office/drawing/2014/main" id="{5AE39717-FC01-7A46-8B7B-F41DA485D354}"/>
              </a:ext>
            </a:extLst>
          </p:cNvPr>
          <p:cNvPicPr>
            <a:picLocks noChangeAspect="1"/>
          </p:cNvPicPr>
          <p:nvPr/>
        </p:nvPicPr>
        <p:blipFill rotWithShape="1">
          <a:blip r:embed="rId9">
            <a:extLst>
              <a:ext uri="{28A0092B-C50C-407E-A947-70E740481C1C}">
                <a14:useLocalDpi xmlns:a14="http://schemas.microsoft.com/office/drawing/2010/main" val="0"/>
              </a:ext>
            </a:extLst>
          </a:blip>
          <a:srcRect l="51196" r="867"/>
          <a:stretch/>
        </p:blipFill>
        <p:spPr>
          <a:xfrm>
            <a:off x="7896200" y="1459392"/>
            <a:ext cx="4086570" cy="4921936"/>
          </a:xfrm>
          <a:prstGeom prst="rect">
            <a:avLst/>
          </a:prstGeom>
        </p:spPr>
      </p:pic>
      <p:pic>
        <p:nvPicPr>
          <p:cNvPr id="30" name="图片 29" descr="图表, 瀑布图&#10;&#10;描述已自动生成">
            <a:extLst>
              <a:ext uri="{FF2B5EF4-FFF2-40B4-BE49-F238E27FC236}">
                <a16:creationId xmlns:a16="http://schemas.microsoft.com/office/drawing/2014/main" id="{B129B2D0-78C2-E94C-932D-5994BB65C3D2}"/>
              </a:ext>
            </a:extLst>
          </p:cNvPr>
          <p:cNvPicPr>
            <a:picLocks noChangeAspect="1"/>
          </p:cNvPicPr>
          <p:nvPr/>
        </p:nvPicPr>
        <p:blipFill rotWithShape="1">
          <a:blip r:embed="rId9">
            <a:extLst>
              <a:ext uri="{28A0092B-C50C-407E-A947-70E740481C1C}">
                <a14:useLocalDpi xmlns:a14="http://schemas.microsoft.com/office/drawing/2010/main" val="0"/>
              </a:ext>
            </a:extLst>
          </a:blip>
          <a:srcRect l="1041" t="964" r="51022"/>
          <a:stretch/>
        </p:blipFill>
        <p:spPr>
          <a:xfrm>
            <a:off x="3431704" y="1459392"/>
            <a:ext cx="4464496" cy="4921936"/>
          </a:xfrm>
          <a:prstGeom prst="rect">
            <a:avLst/>
          </a:prstGeom>
        </p:spPr>
      </p:pic>
    </p:spTree>
    <p:custDataLst>
      <p:tags r:id="rId1"/>
    </p:custDataLst>
    <p:extLst>
      <p:ext uri="{BB962C8B-B14F-4D97-AF65-F5344CB8AC3E}">
        <p14:creationId xmlns:p14="http://schemas.microsoft.com/office/powerpoint/2010/main" val="239893952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28231" y="-315635"/>
            <a:ext cx="12063768" cy="7173635"/>
            <a:chOff x="128231" y="-315635"/>
            <a:chExt cx="12063768"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28231" y="332656"/>
              <a:ext cx="7965643"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Brief understanding of each location</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&amp;</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salary</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37" name="矩形 13"/>
          <p:cNvSpPr>
            <a:spLocks noChangeArrowheads="1"/>
          </p:cNvSpPr>
          <p:nvPr/>
        </p:nvSpPr>
        <p:spPr bwMode="auto">
          <a:xfrm>
            <a:off x="228097" y="2582506"/>
            <a:ext cx="3292897" cy="214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000" dirty="0">
                <a:solidFill>
                  <a:schemeClr val="bg1">
                    <a:lumMod val="85000"/>
                  </a:schemeClr>
                </a:solidFill>
                <a:latin typeface="+mn-lt"/>
                <a:ea typeface="+mn-ea"/>
                <a:cs typeface="+mn-ea"/>
                <a:sym typeface="+mn-lt"/>
              </a:rPr>
              <a:t>Violin plots are used to show the distribution and probability density of multiple sets of data. Similar to the box plot, but better at the density level. Fatter area means more values located in this range.</a:t>
            </a:r>
          </a:p>
          <a:p>
            <a:pPr>
              <a:lnSpc>
                <a:spcPct val="150000"/>
              </a:lnSpc>
            </a:pPr>
            <a:endParaRPr lang="en-US" altLang="zh-CN" sz="1000" dirty="0">
              <a:solidFill>
                <a:schemeClr val="bg1">
                  <a:lumMod val="85000"/>
                </a:schemeClr>
              </a:solidFill>
              <a:latin typeface="+mn-lt"/>
              <a:ea typeface="+mn-ea"/>
              <a:cs typeface="+mn-ea"/>
              <a:sym typeface="+mn-lt"/>
            </a:endParaRPr>
          </a:p>
          <a:p>
            <a:pPr lvl="0" defTabSz="914400">
              <a:lnSpc>
                <a:spcPct val="150000"/>
              </a:lnSpc>
            </a:pPr>
            <a:r>
              <a:rPr lang="en-US" altLang="zh-CN" sz="1000" dirty="0">
                <a:solidFill>
                  <a:srgbClr val="FFFFFF">
                    <a:lumMod val="85000"/>
                  </a:srgbClr>
                </a:solidFill>
                <a:latin typeface="微软雅黑"/>
                <a:ea typeface="微软雅黑"/>
                <a:cs typeface="+mn-ea"/>
                <a:sym typeface="+mn-lt"/>
              </a:rPr>
              <a:t>Obviously, orange area is higher than blue one,</a:t>
            </a:r>
            <a:r>
              <a:rPr lang="zh-CN" altLang="en-US" sz="1000" dirty="0">
                <a:solidFill>
                  <a:srgbClr val="FFFFFF">
                    <a:lumMod val="85000"/>
                  </a:srgbClr>
                </a:solidFill>
                <a:latin typeface="微软雅黑"/>
                <a:ea typeface="微软雅黑"/>
                <a:cs typeface="+mn-ea"/>
                <a:sym typeface="+mn-lt"/>
              </a:rPr>
              <a:t> </a:t>
            </a:r>
            <a:r>
              <a:rPr lang="en-US" altLang="zh-CN" sz="1000" dirty="0">
                <a:solidFill>
                  <a:srgbClr val="FFFFFF">
                    <a:lumMod val="85000"/>
                  </a:srgbClr>
                </a:solidFill>
                <a:latin typeface="微软雅黑"/>
                <a:ea typeface="微软雅黑"/>
                <a:cs typeface="+mn-ea"/>
                <a:sym typeface="+mn-lt"/>
              </a:rPr>
              <a:t>this verifies again that bank’s salary level is higher than admin. </a:t>
            </a:r>
            <a:endParaRPr lang="zh-CN" altLang="en-US" sz="1000" dirty="0">
              <a:solidFill>
                <a:srgbClr val="FFFFFF">
                  <a:lumMod val="85000"/>
                </a:srgbClr>
              </a:solidFill>
              <a:latin typeface="微软雅黑"/>
              <a:ea typeface="微软雅黑"/>
              <a:cs typeface="+mn-ea"/>
              <a:sym typeface="+mn-lt"/>
            </a:endParaRPr>
          </a:p>
        </p:txBody>
      </p:sp>
      <p:pic>
        <p:nvPicPr>
          <p:cNvPr id="8" name="图片 7" descr="图片包含 图表&#10;&#10;描述已自动生成">
            <a:extLst>
              <a:ext uri="{FF2B5EF4-FFF2-40B4-BE49-F238E27FC236}">
                <a16:creationId xmlns:a16="http://schemas.microsoft.com/office/drawing/2014/main" id="{766447FE-698F-C947-9A1C-4360D51283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0933" y="1298611"/>
            <a:ext cx="8196897" cy="5327493"/>
          </a:xfrm>
          <a:prstGeom prst="rect">
            <a:avLst/>
          </a:prstGeom>
        </p:spPr>
      </p:pic>
    </p:spTree>
    <p:custDataLst>
      <p:tags r:id="rId1"/>
    </p:custDataLst>
    <p:extLst>
      <p:ext uri="{BB962C8B-B14F-4D97-AF65-F5344CB8AC3E}">
        <p14:creationId xmlns:p14="http://schemas.microsoft.com/office/powerpoint/2010/main" val="216333265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50924" y="-459432"/>
            <a:ext cx="12093748" cy="7173635"/>
            <a:chOff x="122932" y="-315635"/>
            <a:chExt cx="12093748"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22932" y="332656"/>
              <a:ext cx="4532908"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Area distribution</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of</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Jobs</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64623" y="1484784"/>
              <a:ext cx="2452057" cy="5373216"/>
            </a:xfrm>
            <a:prstGeom prst="rect">
              <a:avLst/>
            </a:prstGeom>
          </p:spPr>
        </p:pic>
      </p:grpSp>
      <p:pic>
        <p:nvPicPr>
          <p:cNvPr id="19" name="图片 18" descr="图形用户界面, 地图&#10;&#10;描述已自动生成">
            <a:extLst>
              <a:ext uri="{FF2B5EF4-FFF2-40B4-BE49-F238E27FC236}">
                <a16:creationId xmlns:a16="http://schemas.microsoft.com/office/drawing/2014/main" id="{02795224-4451-A545-B1D6-6358C63E6C63}"/>
              </a:ext>
            </a:extLst>
          </p:cNvPr>
          <p:cNvPicPr>
            <a:picLocks noChangeAspect="1"/>
          </p:cNvPicPr>
          <p:nvPr/>
        </p:nvPicPr>
        <p:blipFill rotWithShape="1">
          <a:blip r:embed="rId9">
            <a:extLst>
              <a:ext uri="{28A0092B-C50C-407E-A947-70E740481C1C}">
                <a14:useLocalDpi xmlns:a14="http://schemas.microsoft.com/office/drawing/2010/main" val="0"/>
              </a:ext>
            </a:extLst>
          </a:blip>
          <a:srcRect b="49393"/>
          <a:stretch/>
        </p:blipFill>
        <p:spPr>
          <a:xfrm>
            <a:off x="920418" y="1010704"/>
            <a:ext cx="4311486" cy="2850344"/>
          </a:xfrm>
          <a:prstGeom prst="rect">
            <a:avLst/>
          </a:prstGeom>
        </p:spPr>
      </p:pic>
      <p:graphicFrame>
        <p:nvGraphicFramePr>
          <p:cNvPr id="27" name="图示 26">
            <a:extLst>
              <a:ext uri="{FF2B5EF4-FFF2-40B4-BE49-F238E27FC236}">
                <a16:creationId xmlns:a16="http://schemas.microsoft.com/office/drawing/2014/main" id="{6E5D6BAA-CBC8-1D4B-B167-D84D6806CF6C}"/>
              </a:ext>
            </a:extLst>
          </p:cNvPr>
          <p:cNvGraphicFramePr/>
          <p:nvPr>
            <p:extLst>
              <p:ext uri="{D42A27DB-BD31-4B8C-83A1-F6EECF244321}">
                <p14:modId xmlns:p14="http://schemas.microsoft.com/office/powerpoint/2010/main" val="2700375872"/>
              </p:ext>
            </p:extLst>
          </p:nvPr>
        </p:nvGraphicFramePr>
        <p:xfrm>
          <a:off x="6153167" y="522393"/>
          <a:ext cx="4623353" cy="33146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0" name="椭圆 29">
            <a:extLst>
              <a:ext uri="{FF2B5EF4-FFF2-40B4-BE49-F238E27FC236}">
                <a16:creationId xmlns:a16="http://schemas.microsoft.com/office/drawing/2014/main" id="{BAF2D80C-FEA1-9A49-8CE4-5F3372049425}"/>
              </a:ext>
            </a:extLst>
          </p:cNvPr>
          <p:cNvSpPr/>
          <p:nvPr/>
        </p:nvSpPr>
        <p:spPr>
          <a:xfrm>
            <a:off x="2719009" y="1728002"/>
            <a:ext cx="677369" cy="1084951"/>
          </a:xfrm>
          <a:prstGeom prst="ellipse">
            <a:avLst/>
          </a:prstGeom>
          <a:solidFill>
            <a:srgbClr val="FFFF00">
              <a:alpha val="0"/>
            </a:srgbClr>
          </a:solidFill>
          <a:ln w="3175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pic>
        <p:nvPicPr>
          <p:cNvPr id="34" name="图片 33" descr="地图&#10;&#10;描述已自动生成">
            <a:extLst>
              <a:ext uri="{FF2B5EF4-FFF2-40B4-BE49-F238E27FC236}">
                <a16:creationId xmlns:a16="http://schemas.microsoft.com/office/drawing/2014/main" id="{231AF4C6-D962-A648-8674-411CF5B57BF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0419" y="3933056"/>
            <a:ext cx="4311485" cy="2850345"/>
          </a:xfrm>
          <a:prstGeom prst="rect">
            <a:avLst/>
          </a:prstGeom>
        </p:spPr>
      </p:pic>
      <p:graphicFrame>
        <p:nvGraphicFramePr>
          <p:cNvPr id="39" name="图示 38">
            <a:extLst>
              <a:ext uri="{FF2B5EF4-FFF2-40B4-BE49-F238E27FC236}">
                <a16:creationId xmlns:a16="http://schemas.microsoft.com/office/drawing/2014/main" id="{09DDFACD-EE09-C14E-B9F3-1D4BAD626E55}"/>
              </a:ext>
            </a:extLst>
          </p:cNvPr>
          <p:cNvGraphicFramePr/>
          <p:nvPr>
            <p:extLst>
              <p:ext uri="{D42A27DB-BD31-4B8C-83A1-F6EECF244321}">
                <p14:modId xmlns:p14="http://schemas.microsoft.com/office/powerpoint/2010/main" val="2085147735"/>
              </p:ext>
            </p:extLst>
          </p:nvPr>
        </p:nvGraphicFramePr>
        <p:xfrm>
          <a:off x="6488776" y="3429000"/>
          <a:ext cx="4623352" cy="328833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40" name="椭圆 39">
            <a:extLst>
              <a:ext uri="{FF2B5EF4-FFF2-40B4-BE49-F238E27FC236}">
                <a16:creationId xmlns:a16="http://schemas.microsoft.com/office/drawing/2014/main" id="{BEEE3F1E-624B-A74D-9E94-A068361DCFA3}"/>
              </a:ext>
            </a:extLst>
          </p:cNvPr>
          <p:cNvSpPr/>
          <p:nvPr/>
        </p:nvSpPr>
        <p:spPr>
          <a:xfrm>
            <a:off x="2939203" y="4557919"/>
            <a:ext cx="1008112" cy="1084951"/>
          </a:xfrm>
          <a:prstGeom prst="ellipse">
            <a:avLst/>
          </a:prstGeom>
          <a:solidFill>
            <a:srgbClr val="FFFF00">
              <a:alpha val="0"/>
            </a:srgbClr>
          </a:solidFill>
          <a:ln w="31750">
            <a:solidFill>
              <a:srgbClr val="37BB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79654736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1269" y="-459432"/>
            <a:ext cx="12085411" cy="7173635"/>
            <a:chOff x="131269" y="-315635"/>
            <a:chExt cx="12085411"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31269" y="332656"/>
              <a:ext cx="4668587"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Area distribution</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of</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Salary</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64623" y="1484784"/>
              <a:ext cx="2452057" cy="5373216"/>
            </a:xfrm>
            <a:prstGeom prst="rect">
              <a:avLst/>
            </a:prstGeom>
          </p:spPr>
        </p:pic>
      </p:grpSp>
      <p:graphicFrame>
        <p:nvGraphicFramePr>
          <p:cNvPr id="27" name="图示 26">
            <a:extLst>
              <a:ext uri="{FF2B5EF4-FFF2-40B4-BE49-F238E27FC236}">
                <a16:creationId xmlns:a16="http://schemas.microsoft.com/office/drawing/2014/main" id="{6E5D6BAA-CBC8-1D4B-B167-D84D6806CF6C}"/>
              </a:ext>
            </a:extLst>
          </p:cNvPr>
          <p:cNvGraphicFramePr/>
          <p:nvPr>
            <p:extLst>
              <p:ext uri="{D42A27DB-BD31-4B8C-83A1-F6EECF244321}">
                <p14:modId xmlns:p14="http://schemas.microsoft.com/office/powerpoint/2010/main" val="726792384"/>
              </p:ext>
            </p:extLst>
          </p:nvPr>
        </p:nvGraphicFramePr>
        <p:xfrm>
          <a:off x="6301237" y="684999"/>
          <a:ext cx="5068484" cy="3288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9" name="图示 38">
            <a:extLst>
              <a:ext uri="{FF2B5EF4-FFF2-40B4-BE49-F238E27FC236}">
                <a16:creationId xmlns:a16="http://schemas.microsoft.com/office/drawing/2014/main" id="{09DDFACD-EE09-C14E-B9F3-1D4BAD626E55}"/>
              </a:ext>
            </a:extLst>
          </p:cNvPr>
          <p:cNvGraphicFramePr/>
          <p:nvPr>
            <p:extLst>
              <p:ext uri="{D42A27DB-BD31-4B8C-83A1-F6EECF244321}">
                <p14:modId xmlns:p14="http://schemas.microsoft.com/office/powerpoint/2010/main" val="1186479964"/>
              </p:ext>
            </p:extLst>
          </p:nvPr>
        </p:nvGraphicFramePr>
        <p:xfrm>
          <a:off x="6615655" y="3356992"/>
          <a:ext cx="4880945" cy="328833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2" name="矩形 11">
            <a:extLst>
              <a:ext uri="{FF2B5EF4-FFF2-40B4-BE49-F238E27FC236}">
                <a16:creationId xmlns:a16="http://schemas.microsoft.com/office/drawing/2014/main" id="{5336715F-88AF-674D-AE79-25402F700663}"/>
              </a:ext>
            </a:extLst>
          </p:cNvPr>
          <p:cNvSpPr/>
          <p:nvPr/>
        </p:nvSpPr>
        <p:spPr>
          <a:xfrm>
            <a:off x="4799300" y="476672"/>
            <a:ext cx="7417380" cy="415498"/>
          </a:xfrm>
          <a:prstGeom prst="rect">
            <a:avLst/>
          </a:prstGeom>
        </p:spPr>
        <p:txBody>
          <a:bodyPr wrap="square">
            <a:spAutoFit/>
          </a:bodyPr>
          <a:lstStyle/>
          <a:p>
            <a:pPr lvl="0"/>
            <a:r>
              <a:rPr kumimoji="1" lang="en-US" altLang="zh-CN" sz="1050" i="1" dirty="0">
                <a:solidFill>
                  <a:srgbClr val="FF3737">
                    <a:lumMod val="60000"/>
                    <a:lumOff val="40000"/>
                  </a:srgbClr>
                </a:solidFill>
                <a:ea typeface="微软雅黑" panose="020B0503020204020204" pitchFamily="34" charset="-122"/>
              </a:rPr>
              <a:t>Area Ranking of salary will be set a threshold of numbers, to prevent some single largest data from affecting the whole ranking. In this project, only area with more than 20 jobs can be considered into salary ranking.</a:t>
            </a:r>
            <a:endParaRPr kumimoji="1" lang="zh-CN" altLang="en-US" sz="1050" i="1" dirty="0">
              <a:solidFill>
                <a:srgbClr val="FF3737">
                  <a:lumMod val="60000"/>
                  <a:lumOff val="40000"/>
                </a:srgbClr>
              </a:solidFill>
              <a:ea typeface="微软雅黑" panose="020B0503020204020204" pitchFamily="34" charset="-122"/>
            </a:endParaRPr>
          </a:p>
        </p:txBody>
      </p:sp>
      <p:pic>
        <p:nvPicPr>
          <p:cNvPr id="16" name="图片 15" descr="地图&#10;&#10;描述已自动生成">
            <a:extLst>
              <a:ext uri="{FF2B5EF4-FFF2-40B4-BE49-F238E27FC236}">
                <a16:creationId xmlns:a16="http://schemas.microsoft.com/office/drawing/2014/main" id="{1904D90C-7947-0947-A738-CBA4B6070B37}"/>
              </a:ext>
            </a:extLst>
          </p:cNvPr>
          <p:cNvPicPr>
            <a:picLocks noChangeAspect="1"/>
          </p:cNvPicPr>
          <p:nvPr/>
        </p:nvPicPr>
        <p:blipFill rotWithShape="1">
          <a:blip r:embed="rId19">
            <a:extLst>
              <a:ext uri="{28A0092B-C50C-407E-A947-70E740481C1C}">
                <a14:useLocalDpi xmlns:a14="http://schemas.microsoft.com/office/drawing/2010/main" val="0"/>
              </a:ext>
            </a:extLst>
          </a:blip>
          <a:srcRect l="1863" r="266"/>
          <a:stretch/>
        </p:blipFill>
        <p:spPr>
          <a:xfrm>
            <a:off x="1130263" y="1065602"/>
            <a:ext cx="4253961" cy="2894626"/>
          </a:xfrm>
          <a:prstGeom prst="rect">
            <a:avLst/>
          </a:prstGeom>
        </p:spPr>
      </p:pic>
      <p:sp>
        <p:nvSpPr>
          <p:cNvPr id="40" name="椭圆 39">
            <a:extLst>
              <a:ext uri="{FF2B5EF4-FFF2-40B4-BE49-F238E27FC236}">
                <a16:creationId xmlns:a16="http://schemas.microsoft.com/office/drawing/2014/main" id="{BEEE3F1E-624B-A74D-9E94-A068361DCFA3}"/>
              </a:ext>
            </a:extLst>
          </p:cNvPr>
          <p:cNvSpPr/>
          <p:nvPr/>
        </p:nvSpPr>
        <p:spPr>
          <a:xfrm rot="20394241">
            <a:off x="2847469" y="1225716"/>
            <a:ext cx="660490" cy="1907976"/>
          </a:xfrm>
          <a:prstGeom prst="ellipse">
            <a:avLst/>
          </a:prstGeom>
          <a:solidFill>
            <a:srgbClr val="FFFF00">
              <a:alpha val="0"/>
            </a:srgbClr>
          </a:solidFill>
          <a:ln w="317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pic>
        <p:nvPicPr>
          <p:cNvPr id="18" name="图片 17" descr="地图&#10;&#10;描述已自动生成">
            <a:extLst>
              <a:ext uri="{FF2B5EF4-FFF2-40B4-BE49-F238E27FC236}">
                <a16:creationId xmlns:a16="http://schemas.microsoft.com/office/drawing/2014/main" id="{E5403666-7E05-B148-9378-A1492964E188}"/>
              </a:ext>
            </a:extLst>
          </p:cNvPr>
          <p:cNvPicPr>
            <a:picLocks noChangeAspect="1"/>
          </p:cNvPicPr>
          <p:nvPr/>
        </p:nvPicPr>
        <p:blipFill rotWithShape="1">
          <a:blip r:embed="rId20">
            <a:extLst>
              <a:ext uri="{28A0092B-C50C-407E-A947-70E740481C1C}">
                <a14:useLocalDpi xmlns:a14="http://schemas.microsoft.com/office/drawing/2010/main" val="0"/>
              </a:ext>
            </a:extLst>
          </a:blip>
          <a:srcRect l="2907"/>
          <a:stretch/>
        </p:blipFill>
        <p:spPr>
          <a:xfrm>
            <a:off x="1130263" y="3960228"/>
            <a:ext cx="4253961" cy="2784335"/>
          </a:xfrm>
          <a:prstGeom prst="rect">
            <a:avLst/>
          </a:prstGeom>
        </p:spPr>
      </p:pic>
      <p:sp>
        <p:nvSpPr>
          <p:cNvPr id="24" name="椭圆 23">
            <a:extLst>
              <a:ext uri="{FF2B5EF4-FFF2-40B4-BE49-F238E27FC236}">
                <a16:creationId xmlns:a16="http://schemas.microsoft.com/office/drawing/2014/main" id="{2455188B-239C-FF42-8452-8A6C839F7B99}"/>
              </a:ext>
            </a:extLst>
          </p:cNvPr>
          <p:cNvSpPr/>
          <p:nvPr/>
        </p:nvSpPr>
        <p:spPr>
          <a:xfrm rot="3019743">
            <a:off x="2356085" y="5436497"/>
            <a:ext cx="660490" cy="940734"/>
          </a:xfrm>
          <a:prstGeom prst="ellipse">
            <a:avLst/>
          </a:prstGeom>
          <a:solidFill>
            <a:srgbClr val="FFFF00">
              <a:alpha val="0"/>
            </a:srgbClr>
          </a:solidFill>
          <a:ln w="31750">
            <a:solidFill>
              <a:srgbClr val="37BB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ACD40E33-B2D8-1C43-AF44-383644F71EE0}"/>
              </a:ext>
            </a:extLst>
          </p:cNvPr>
          <p:cNvSpPr/>
          <p:nvPr/>
        </p:nvSpPr>
        <p:spPr>
          <a:xfrm rot="2422644">
            <a:off x="3176335" y="4614032"/>
            <a:ext cx="447125" cy="940734"/>
          </a:xfrm>
          <a:prstGeom prst="ellipse">
            <a:avLst/>
          </a:prstGeom>
          <a:solidFill>
            <a:srgbClr val="FFFF00">
              <a:alpha val="0"/>
            </a:srgbClr>
          </a:solidFill>
          <a:ln w="31750">
            <a:solidFill>
              <a:srgbClr val="37BB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325834790"/>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76765" y="-360259"/>
            <a:ext cx="12067907" cy="7173635"/>
            <a:chOff x="124092" y="-315635"/>
            <a:chExt cx="1206790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24092" y="332656"/>
              <a:ext cx="4891788"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Location &amp; salary summary</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grpSp>
        <p:nvGrpSpPr>
          <p:cNvPr id="23" name="组合 2"/>
          <p:cNvGrpSpPr>
            <a:grpSpLocks/>
          </p:cNvGrpSpPr>
          <p:nvPr/>
        </p:nvGrpSpPr>
        <p:grpSpPr bwMode="auto">
          <a:xfrm>
            <a:off x="4872070" y="2492896"/>
            <a:ext cx="2520074" cy="2512514"/>
            <a:chOff x="0" y="0"/>
            <a:chExt cx="3704266" cy="3693405"/>
          </a:xfrm>
        </p:grpSpPr>
        <p:sp>
          <p:nvSpPr>
            <p:cNvPr id="24" name="菱形 1"/>
            <p:cNvSpPr>
              <a:spLocks noChangeArrowheads="1"/>
            </p:cNvSpPr>
            <p:nvPr/>
          </p:nvSpPr>
          <p:spPr bwMode="auto">
            <a:xfrm>
              <a:off x="969264" y="0"/>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latin typeface="+mn-lt"/>
                <a:ea typeface="+mn-ea"/>
                <a:cs typeface="+mn-ea"/>
                <a:sym typeface="+mn-lt"/>
              </a:endParaRPr>
            </a:p>
          </p:txBody>
        </p:sp>
        <p:sp>
          <p:nvSpPr>
            <p:cNvPr id="25" name="菱形 5"/>
            <p:cNvSpPr>
              <a:spLocks noChangeArrowheads="1"/>
            </p:cNvSpPr>
            <p:nvPr/>
          </p:nvSpPr>
          <p:spPr bwMode="auto">
            <a:xfrm>
              <a:off x="0" y="973643"/>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latin typeface="+mn-lt"/>
                <a:ea typeface="+mn-ea"/>
                <a:cs typeface="+mn-ea"/>
                <a:sym typeface="+mn-lt"/>
              </a:endParaRPr>
            </a:p>
          </p:txBody>
        </p:sp>
        <p:sp>
          <p:nvSpPr>
            <p:cNvPr id="26" name="菱形 6"/>
            <p:cNvSpPr>
              <a:spLocks noChangeArrowheads="1"/>
            </p:cNvSpPr>
            <p:nvPr/>
          </p:nvSpPr>
          <p:spPr bwMode="auto">
            <a:xfrm>
              <a:off x="969264" y="1947286"/>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latin typeface="+mn-lt"/>
                <a:ea typeface="+mn-ea"/>
                <a:cs typeface="+mn-ea"/>
                <a:sym typeface="+mn-lt"/>
              </a:endParaRPr>
            </a:p>
          </p:txBody>
        </p:sp>
        <p:sp>
          <p:nvSpPr>
            <p:cNvPr id="27" name="菱形 7"/>
            <p:cNvSpPr>
              <a:spLocks noChangeArrowheads="1"/>
            </p:cNvSpPr>
            <p:nvPr/>
          </p:nvSpPr>
          <p:spPr bwMode="auto">
            <a:xfrm>
              <a:off x="1958147" y="973643"/>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latin typeface="+mn-lt"/>
                <a:ea typeface="+mn-ea"/>
                <a:cs typeface="+mn-ea"/>
                <a:sym typeface="+mn-lt"/>
              </a:endParaRPr>
            </a:p>
          </p:txBody>
        </p:sp>
      </p:grpSp>
      <p:grpSp>
        <p:nvGrpSpPr>
          <p:cNvPr id="30" name="组合 21"/>
          <p:cNvGrpSpPr>
            <a:grpSpLocks/>
          </p:cNvGrpSpPr>
          <p:nvPr/>
        </p:nvGrpSpPr>
        <p:grpSpPr bwMode="auto">
          <a:xfrm>
            <a:off x="1393403" y="3160709"/>
            <a:ext cx="3046413" cy="965448"/>
            <a:chOff x="0" y="0"/>
            <a:chExt cx="3046360" cy="964432"/>
          </a:xfrm>
        </p:grpSpPr>
        <p:sp>
          <p:nvSpPr>
            <p:cNvPr id="31" name="矩形 13"/>
            <p:cNvSpPr>
              <a:spLocks noChangeArrowheads="1"/>
            </p:cNvSpPr>
            <p:nvPr/>
          </p:nvSpPr>
          <p:spPr bwMode="auto">
            <a:xfrm>
              <a:off x="0" y="207586"/>
              <a:ext cx="3046360" cy="75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mn-lt"/>
                  <a:ea typeface="+mn-ea"/>
                  <a:cs typeface="+mn-ea"/>
                  <a:sym typeface="+mn-lt"/>
                </a:rPr>
                <a:t>It looks like North side of New Zealand has more possibility to offer high-paid admin/bank jobs </a:t>
              </a:r>
              <a:endParaRPr lang="zh-CN" altLang="en-US" sz="1000" dirty="0">
                <a:solidFill>
                  <a:schemeClr val="bg1">
                    <a:lumMod val="85000"/>
                  </a:schemeClr>
                </a:solidFill>
                <a:latin typeface="+mn-lt"/>
                <a:ea typeface="+mn-ea"/>
                <a:cs typeface="+mn-ea"/>
                <a:sym typeface="+mn-lt"/>
              </a:endParaRPr>
            </a:p>
          </p:txBody>
        </p:sp>
        <p:sp>
          <p:nvSpPr>
            <p:cNvPr id="32" name="文本框 83"/>
            <p:cNvSpPr txBox="1">
              <a:spLocks noChangeArrowheads="1"/>
            </p:cNvSpPr>
            <p:nvPr/>
          </p:nvSpPr>
          <p:spPr bwMode="auto">
            <a:xfrm>
              <a:off x="103604" y="0"/>
              <a:ext cx="657541"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dirty="0">
                  <a:solidFill>
                    <a:schemeClr val="bg1">
                      <a:lumMod val="85000"/>
                    </a:schemeClr>
                  </a:solidFill>
                  <a:latin typeface="+mn-lt"/>
                  <a:ea typeface="+mn-ea"/>
                  <a:cs typeface="+mn-ea"/>
                  <a:sym typeface="+mn-lt"/>
                </a:rPr>
                <a:t>Salary </a:t>
              </a:r>
              <a:endParaRPr lang="zh-CN" altLang="en-US" sz="1100" b="1" dirty="0">
                <a:solidFill>
                  <a:schemeClr val="bg1">
                    <a:lumMod val="85000"/>
                  </a:schemeClr>
                </a:solidFill>
                <a:latin typeface="+mn-lt"/>
                <a:ea typeface="+mn-ea"/>
                <a:cs typeface="+mn-ea"/>
                <a:sym typeface="+mn-lt"/>
              </a:endParaRPr>
            </a:p>
          </p:txBody>
        </p:sp>
        <p:cxnSp>
          <p:nvCxnSpPr>
            <p:cNvPr id="33"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34" name="组合 21"/>
          <p:cNvGrpSpPr>
            <a:grpSpLocks/>
          </p:cNvGrpSpPr>
          <p:nvPr/>
        </p:nvGrpSpPr>
        <p:grpSpPr bwMode="auto">
          <a:xfrm>
            <a:off x="7752184" y="3277218"/>
            <a:ext cx="3046412" cy="734616"/>
            <a:chOff x="0" y="0"/>
            <a:chExt cx="3046360" cy="733843"/>
          </a:xfrm>
        </p:grpSpPr>
        <p:sp>
          <p:nvSpPr>
            <p:cNvPr id="35" name="矩形 13"/>
            <p:cNvSpPr>
              <a:spLocks noChangeArrowheads="1"/>
            </p:cNvSpPr>
            <p:nvPr/>
          </p:nvSpPr>
          <p:spPr bwMode="auto">
            <a:xfrm>
              <a:off x="0" y="207586"/>
              <a:ext cx="3046360" cy="526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mn-lt"/>
                  <a:ea typeface="+mn-ea"/>
                  <a:cs typeface="+mn-ea"/>
                  <a:sym typeface="+mn-lt"/>
                </a:rPr>
                <a:t>Through last map, Auckland is clearly the most popular region that attracts jobs. </a:t>
              </a:r>
              <a:endParaRPr lang="zh-CN" altLang="en-US" sz="1000" dirty="0">
                <a:solidFill>
                  <a:schemeClr val="bg1">
                    <a:lumMod val="85000"/>
                  </a:schemeClr>
                </a:solidFill>
                <a:latin typeface="+mn-lt"/>
                <a:ea typeface="+mn-ea"/>
                <a:cs typeface="+mn-ea"/>
                <a:sym typeface="+mn-lt"/>
              </a:endParaRPr>
            </a:p>
          </p:txBody>
        </p:sp>
        <p:sp>
          <p:nvSpPr>
            <p:cNvPr id="37" name="文本框 83"/>
            <p:cNvSpPr txBox="1">
              <a:spLocks noChangeArrowheads="1"/>
            </p:cNvSpPr>
            <p:nvPr/>
          </p:nvSpPr>
          <p:spPr bwMode="auto">
            <a:xfrm>
              <a:off x="103604" y="0"/>
              <a:ext cx="1279495"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dirty="0">
                  <a:solidFill>
                    <a:schemeClr val="bg1">
                      <a:lumMod val="85000"/>
                    </a:schemeClr>
                  </a:solidFill>
                  <a:latin typeface="+mn-lt"/>
                  <a:ea typeface="+mn-ea"/>
                  <a:cs typeface="+mn-ea"/>
                  <a:sym typeface="+mn-lt"/>
                </a:rPr>
                <a:t>Popular</a:t>
              </a:r>
              <a:r>
                <a:rPr lang="zh-CN" altLang="en-US" sz="1100" b="1" dirty="0">
                  <a:solidFill>
                    <a:schemeClr val="bg1">
                      <a:lumMod val="85000"/>
                    </a:schemeClr>
                  </a:solidFill>
                  <a:latin typeface="+mn-lt"/>
                  <a:ea typeface="+mn-ea"/>
                  <a:cs typeface="+mn-ea"/>
                  <a:sym typeface="+mn-lt"/>
                </a:rPr>
                <a:t> </a:t>
              </a:r>
              <a:r>
                <a:rPr lang="en-US" altLang="zh-CN" sz="1100" b="1" dirty="0">
                  <a:solidFill>
                    <a:schemeClr val="bg1">
                      <a:lumMod val="85000"/>
                    </a:schemeClr>
                  </a:solidFill>
                  <a:latin typeface="+mn-lt"/>
                  <a:ea typeface="+mn-ea"/>
                  <a:cs typeface="+mn-ea"/>
                  <a:sym typeface="+mn-lt"/>
                </a:rPr>
                <a:t>Region</a:t>
              </a:r>
              <a:endParaRPr lang="zh-CN" altLang="en-US" sz="1100" b="1" dirty="0">
                <a:solidFill>
                  <a:schemeClr val="bg1">
                    <a:lumMod val="85000"/>
                  </a:schemeClr>
                </a:solidFill>
                <a:latin typeface="+mn-lt"/>
                <a:ea typeface="+mn-ea"/>
                <a:cs typeface="+mn-ea"/>
                <a:sym typeface="+mn-lt"/>
              </a:endParaRPr>
            </a:p>
          </p:txBody>
        </p:sp>
        <p:cxnSp>
          <p:nvCxnSpPr>
            <p:cNvPr id="39"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45" name="组合 21"/>
          <p:cNvGrpSpPr>
            <a:grpSpLocks/>
          </p:cNvGrpSpPr>
          <p:nvPr/>
        </p:nvGrpSpPr>
        <p:grpSpPr bwMode="auto">
          <a:xfrm>
            <a:off x="4653519" y="1340768"/>
            <a:ext cx="3046412" cy="965448"/>
            <a:chOff x="0" y="0"/>
            <a:chExt cx="3046360" cy="964432"/>
          </a:xfrm>
        </p:grpSpPr>
        <p:sp>
          <p:nvSpPr>
            <p:cNvPr id="47" name="矩形 13"/>
            <p:cNvSpPr>
              <a:spLocks noChangeArrowheads="1"/>
            </p:cNvSpPr>
            <p:nvPr/>
          </p:nvSpPr>
          <p:spPr bwMode="auto">
            <a:xfrm>
              <a:off x="0" y="207586"/>
              <a:ext cx="3046360" cy="75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mn-lt"/>
                  <a:ea typeface="+mn-ea"/>
                  <a:cs typeface="+mn-ea"/>
                  <a:sym typeface="+mn-lt"/>
                </a:rPr>
                <a:t>Whatever Admin jobs or Bank jobs, there are much more chances provided in the upper side (North) of New Zealand.</a:t>
              </a:r>
              <a:endParaRPr lang="zh-CN" altLang="en-US" sz="1000" dirty="0">
                <a:solidFill>
                  <a:schemeClr val="bg1">
                    <a:lumMod val="85000"/>
                  </a:schemeClr>
                </a:solidFill>
                <a:latin typeface="+mn-lt"/>
                <a:ea typeface="+mn-ea"/>
                <a:cs typeface="+mn-ea"/>
                <a:sym typeface="+mn-lt"/>
              </a:endParaRPr>
            </a:p>
          </p:txBody>
        </p:sp>
        <p:sp>
          <p:nvSpPr>
            <p:cNvPr id="48" name="文本框 83"/>
            <p:cNvSpPr txBox="1">
              <a:spLocks noChangeArrowheads="1"/>
            </p:cNvSpPr>
            <p:nvPr/>
          </p:nvSpPr>
          <p:spPr bwMode="auto">
            <a:xfrm>
              <a:off x="103604" y="0"/>
              <a:ext cx="1335599"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dirty="0">
                  <a:solidFill>
                    <a:schemeClr val="bg1">
                      <a:lumMod val="85000"/>
                    </a:schemeClr>
                  </a:solidFill>
                  <a:latin typeface="+mn-lt"/>
                  <a:ea typeface="+mn-ea"/>
                  <a:cs typeface="+mn-ea"/>
                  <a:sym typeface="+mn-lt"/>
                </a:rPr>
                <a:t>Job opportunity</a:t>
              </a:r>
              <a:endParaRPr lang="zh-CN" altLang="en-US" sz="1100" b="1" dirty="0">
                <a:solidFill>
                  <a:schemeClr val="bg1">
                    <a:lumMod val="85000"/>
                  </a:schemeClr>
                </a:solidFill>
                <a:latin typeface="+mn-lt"/>
                <a:ea typeface="+mn-ea"/>
                <a:cs typeface="+mn-ea"/>
                <a:sym typeface="+mn-lt"/>
              </a:endParaRPr>
            </a:p>
          </p:txBody>
        </p:sp>
        <p:cxnSp>
          <p:nvCxnSpPr>
            <p:cNvPr id="49"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50" name="组合 21"/>
          <p:cNvGrpSpPr>
            <a:grpSpLocks/>
          </p:cNvGrpSpPr>
          <p:nvPr/>
        </p:nvGrpSpPr>
        <p:grpSpPr bwMode="auto">
          <a:xfrm>
            <a:off x="4727848" y="5005410"/>
            <a:ext cx="3334443" cy="1657946"/>
            <a:chOff x="-1" y="0"/>
            <a:chExt cx="3334386" cy="1656201"/>
          </a:xfrm>
        </p:grpSpPr>
        <p:sp>
          <p:nvSpPr>
            <p:cNvPr id="51" name="矩形 13"/>
            <p:cNvSpPr>
              <a:spLocks noChangeArrowheads="1"/>
            </p:cNvSpPr>
            <p:nvPr/>
          </p:nvSpPr>
          <p:spPr bwMode="auto">
            <a:xfrm>
              <a:off x="-1" y="207586"/>
              <a:ext cx="3334386" cy="144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mn-lt"/>
                  <a:ea typeface="+mn-ea"/>
                  <a:cs typeface="+mn-ea"/>
                  <a:sym typeface="+mn-lt"/>
                </a:rPr>
                <a:t>Salary distribution depends on jobs‘ median min salary, some regions only have a few job positions, but these positions provide much high salary, causing the whole region’s salary ranking among others. Thus, in last chapter, I set a threshold that skipping any region with less than 20 jobs.</a:t>
              </a:r>
              <a:endParaRPr lang="zh-CN" altLang="en-US" sz="1000" dirty="0">
                <a:solidFill>
                  <a:schemeClr val="bg1">
                    <a:lumMod val="85000"/>
                  </a:schemeClr>
                </a:solidFill>
                <a:latin typeface="+mn-lt"/>
                <a:ea typeface="+mn-ea"/>
                <a:cs typeface="+mn-ea"/>
                <a:sym typeface="+mn-lt"/>
              </a:endParaRPr>
            </a:p>
          </p:txBody>
        </p:sp>
        <p:sp>
          <p:nvSpPr>
            <p:cNvPr id="52" name="文本框 83"/>
            <p:cNvSpPr txBox="1">
              <a:spLocks noChangeArrowheads="1"/>
            </p:cNvSpPr>
            <p:nvPr/>
          </p:nvSpPr>
          <p:spPr bwMode="auto">
            <a:xfrm>
              <a:off x="103604" y="0"/>
              <a:ext cx="854706"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b="1" dirty="0">
                  <a:solidFill>
                    <a:schemeClr val="bg1">
                      <a:lumMod val="85000"/>
                    </a:schemeClr>
                  </a:solidFill>
                  <a:latin typeface="+mn-lt"/>
                  <a:ea typeface="+mn-ea"/>
                  <a:cs typeface="+mn-ea"/>
                  <a:sym typeface="+mn-lt"/>
                </a:rPr>
                <a:t>Problems</a:t>
              </a:r>
              <a:endParaRPr lang="zh-CN" altLang="en-US" sz="1100" b="1" dirty="0">
                <a:solidFill>
                  <a:schemeClr val="bg1">
                    <a:lumMod val="85000"/>
                  </a:schemeClr>
                </a:solidFill>
                <a:latin typeface="+mn-lt"/>
                <a:ea typeface="+mn-ea"/>
                <a:cs typeface="+mn-ea"/>
                <a:sym typeface="+mn-lt"/>
              </a:endParaRPr>
            </a:p>
          </p:txBody>
        </p:sp>
        <p:cxnSp>
          <p:nvCxnSpPr>
            <p:cNvPr id="53"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194894617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662017" y="332656"/>
              <a:ext cx="184730" cy="523220"/>
            </a:xfrm>
            <a:prstGeom prst="rect">
              <a:avLst/>
            </a:prstGeom>
            <a:noFill/>
          </p:spPr>
          <p:txBody>
            <a:bodyPr wrap="none" rtlCol="0">
              <a:spAutoFit/>
            </a:bodyPr>
            <a:lstStyle/>
            <a:p>
              <a:pPr algn="ct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67" name="文本框 66">
            <a:extLst>
              <a:ext uri="{FF2B5EF4-FFF2-40B4-BE49-F238E27FC236}">
                <a16:creationId xmlns:a16="http://schemas.microsoft.com/office/drawing/2014/main" id="{D2A1F7AE-1D73-B841-8C54-1CB364022FCF}"/>
              </a:ext>
            </a:extLst>
          </p:cNvPr>
          <p:cNvSpPr txBox="1"/>
          <p:nvPr/>
        </p:nvSpPr>
        <p:spPr>
          <a:xfrm>
            <a:off x="151455" y="314438"/>
            <a:ext cx="7960769" cy="461665"/>
          </a:xfrm>
          <a:prstGeom prst="rect">
            <a:avLst/>
          </a:prstGeom>
          <a:noFill/>
        </p:spPr>
        <p:txBody>
          <a:bodyPr wrap="none" rtlCol="0">
            <a:spAutoFit/>
          </a:bodyPr>
          <a:lstStyle/>
          <a:p>
            <a:pPr algn="ctr"/>
            <a:r>
              <a:rPr lang="en-US" altLang="zh-CN" sz="2400" dirty="0">
                <a:solidFill>
                  <a:schemeClr val="bg1">
                    <a:lumMod val="85000"/>
                  </a:schemeClr>
                </a:solidFill>
                <a:cs typeface="+mn-ea"/>
                <a:sym typeface="+mn-lt"/>
              </a:rPr>
              <a:t>Look further into job opportunities from each region</a:t>
            </a:r>
            <a:endParaRPr lang="zh-CN" altLang="en-US" sz="2400" dirty="0">
              <a:solidFill>
                <a:schemeClr val="bg1">
                  <a:lumMod val="85000"/>
                </a:schemeClr>
              </a:solidFill>
              <a:cs typeface="+mn-ea"/>
              <a:sym typeface="+mn-lt"/>
            </a:endParaRPr>
          </a:p>
        </p:txBody>
      </p:sp>
      <p:pic>
        <p:nvPicPr>
          <p:cNvPr id="6" name="图片 5" descr="表格&#10;&#10;描述已自动生成">
            <a:extLst>
              <a:ext uri="{FF2B5EF4-FFF2-40B4-BE49-F238E27FC236}">
                <a16:creationId xmlns:a16="http://schemas.microsoft.com/office/drawing/2014/main" id="{D8D13760-48C3-8E48-89D3-CF6FFB254A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5985" y="1886997"/>
            <a:ext cx="1854200" cy="3771900"/>
          </a:xfrm>
          <a:prstGeom prst="rect">
            <a:avLst/>
          </a:prstGeom>
        </p:spPr>
      </p:pic>
      <p:sp>
        <p:nvSpPr>
          <p:cNvPr id="68" name="矩形 13">
            <a:extLst>
              <a:ext uri="{FF2B5EF4-FFF2-40B4-BE49-F238E27FC236}">
                <a16:creationId xmlns:a16="http://schemas.microsoft.com/office/drawing/2014/main" id="{7F28601B-5C6F-5948-8FB9-8519EE2A5587}"/>
              </a:ext>
            </a:extLst>
          </p:cNvPr>
          <p:cNvSpPr>
            <a:spLocks noChangeArrowheads="1"/>
          </p:cNvSpPr>
          <p:nvPr/>
        </p:nvSpPr>
        <p:spPr bwMode="auto">
          <a:xfrm>
            <a:off x="283546" y="1886997"/>
            <a:ext cx="2092638" cy="191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mn-lt"/>
                <a:ea typeface="+mn-ea"/>
                <a:cs typeface="+mn-ea"/>
                <a:sym typeface="+mn-lt"/>
              </a:rPr>
              <a:t>The regions with highest salary jobs (Admin, Bank) shown in the map only got a few job demand, so the average salary of these regions is not reliable.  These two pie charts can easily show each region‘s job’s demand.</a:t>
            </a:r>
            <a:endParaRPr lang="zh-CN" altLang="en-US" sz="1000" dirty="0">
              <a:solidFill>
                <a:schemeClr val="bg1">
                  <a:lumMod val="85000"/>
                </a:schemeClr>
              </a:solidFill>
              <a:latin typeface="+mn-lt"/>
              <a:ea typeface="+mn-ea"/>
              <a:cs typeface="+mn-ea"/>
              <a:sym typeface="+mn-lt"/>
            </a:endParaRPr>
          </a:p>
        </p:txBody>
      </p:sp>
      <p:pic>
        <p:nvPicPr>
          <p:cNvPr id="9" name="图片 8" descr="图表, 饼图&#10;&#10;描述已自动生成">
            <a:extLst>
              <a:ext uri="{FF2B5EF4-FFF2-40B4-BE49-F238E27FC236}">
                <a16:creationId xmlns:a16="http://schemas.microsoft.com/office/drawing/2014/main" id="{26259EAB-6713-7B42-B3D9-76D232FBC8C6}"/>
              </a:ext>
            </a:extLst>
          </p:cNvPr>
          <p:cNvPicPr>
            <a:picLocks noChangeAspect="1"/>
          </p:cNvPicPr>
          <p:nvPr/>
        </p:nvPicPr>
        <p:blipFill rotWithShape="1">
          <a:blip r:embed="rId10">
            <a:extLst>
              <a:ext uri="{28A0092B-C50C-407E-A947-70E740481C1C}">
                <a14:useLocalDpi xmlns:a14="http://schemas.microsoft.com/office/drawing/2010/main" val="0"/>
              </a:ext>
            </a:extLst>
          </a:blip>
          <a:srcRect l="47136" t="19144" r="-507" b="6778"/>
          <a:stretch/>
        </p:blipFill>
        <p:spPr>
          <a:xfrm>
            <a:off x="7560880" y="2132172"/>
            <a:ext cx="3625905" cy="3291903"/>
          </a:xfrm>
          <a:prstGeom prst="rect">
            <a:avLst/>
          </a:prstGeom>
          <a:effectLst>
            <a:outerShdw sx="1000" sy="1000" algn="ctr" rotWithShape="0">
              <a:srgbClr val="000000"/>
            </a:outerShdw>
          </a:effectLst>
        </p:spPr>
      </p:pic>
      <p:pic>
        <p:nvPicPr>
          <p:cNvPr id="69" name="图片 68" descr="图表, 饼图&#10;&#10;描述已自动生成">
            <a:extLst>
              <a:ext uri="{FF2B5EF4-FFF2-40B4-BE49-F238E27FC236}">
                <a16:creationId xmlns:a16="http://schemas.microsoft.com/office/drawing/2014/main" id="{CABBB14C-5E6B-084D-BCBD-62FCB58602F4}"/>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t="24063" r="53264"/>
          <a:stretch/>
        </p:blipFill>
        <p:spPr>
          <a:xfrm>
            <a:off x="4574457" y="2132171"/>
            <a:ext cx="3123572" cy="3291904"/>
          </a:xfrm>
          <a:prstGeom prst="rect">
            <a:avLst/>
          </a:prstGeom>
          <a:effectLst>
            <a:outerShdw blurRad="50800" dist="50800" dir="5400000" algn="ctr" rotWithShape="0">
              <a:srgbClr val="000000">
                <a:alpha val="0"/>
              </a:srgbClr>
            </a:outerShdw>
          </a:effectLst>
        </p:spPr>
      </p:pic>
      <p:sp>
        <p:nvSpPr>
          <p:cNvPr id="10" name="矩形 9">
            <a:extLst>
              <a:ext uri="{FF2B5EF4-FFF2-40B4-BE49-F238E27FC236}">
                <a16:creationId xmlns:a16="http://schemas.microsoft.com/office/drawing/2014/main" id="{065BF03C-DF70-444D-9437-E8AEE3216C4C}"/>
              </a:ext>
            </a:extLst>
          </p:cNvPr>
          <p:cNvSpPr/>
          <p:nvPr/>
        </p:nvSpPr>
        <p:spPr>
          <a:xfrm>
            <a:off x="10019925" y="2132170"/>
            <a:ext cx="1585144" cy="400110"/>
          </a:xfrm>
          <a:prstGeom prst="rect">
            <a:avLst/>
          </a:prstGeom>
          <a:no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US" altLang="zh-CN" sz="2000" dirty="0">
                <a:ln w="0"/>
                <a:solidFill>
                  <a:srgbClr val="33BCEE"/>
                </a:solidFill>
                <a:effectLst>
                  <a:outerShdw blurRad="38100" dist="25400" dir="5400000" algn="ctr" rotWithShape="0">
                    <a:srgbClr val="6E747A">
                      <a:alpha val="43000"/>
                    </a:srgbClr>
                  </a:outerShdw>
                </a:effectLst>
              </a:rPr>
              <a:t>B</a:t>
            </a:r>
            <a:r>
              <a:rPr lang="en-US" altLang="zh-CN" sz="2000" b="0" cap="none" spc="0" dirty="0">
                <a:ln w="0"/>
                <a:solidFill>
                  <a:srgbClr val="33BCEE"/>
                </a:solidFill>
                <a:effectLst>
                  <a:outerShdw blurRad="38100" dist="25400" dir="5400000" algn="ctr" rotWithShape="0">
                    <a:srgbClr val="6E747A">
                      <a:alpha val="43000"/>
                    </a:srgbClr>
                  </a:outerShdw>
                </a:effectLst>
              </a:rPr>
              <a:t>ank</a:t>
            </a:r>
            <a:endParaRPr lang="zh-CN" altLang="en-US" sz="2000" b="0" cap="none" spc="0" dirty="0">
              <a:ln w="0"/>
              <a:solidFill>
                <a:srgbClr val="33BCEE"/>
              </a:solidFill>
              <a:effectLst>
                <a:outerShdw blurRad="38100" dist="25400" dir="5400000" algn="ctr" rotWithShape="0">
                  <a:srgbClr val="6E747A">
                    <a:alpha val="43000"/>
                  </a:srgbClr>
                </a:outerShdw>
              </a:effectLst>
            </a:endParaRPr>
          </a:p>
        </p:txBody>
      </p:sp>
      <p:sp>
        <p:nvSpPr>
          <p:cNvPr id="75" name="矩形 74">
            <a:extLst>
              <a:ext uri="{FF2B5EF4-FFF2-40B4-BE49-F238E27FC236}">
                <a16:creationId xmlns:a16="http://schemas.microsoft.com/office/drawing/2014/main" id="{7F64DB8C-0617-4542-8A22-4F3BCF8302D7}"/>
              </a:ext>
            </a:extLst>
          </p:cNvPr>
          <p:cNvSpPr/>
          <p:nvPr/>
        </p:nvSpPr>
        <p:spPr>
          <a:xfrm>
            <a:off x="4247758" y="2132170"/>
            <a:ext cx="1585144" cy="400110"/>
          </a:xfrm>
          <a:prstGeom prst="rect">
            <a:avLst/>
          </a:prstGeom>
          <a:no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US" altLang="zh-CN" sz="2000" dirty="0">
                <a:ln w="0">
                  <a:noFill/>
                </a:ln>
                <a:solidFill>
                  <a:schemeClr val="accent5">
                    <a:lumMod val="60000"/>
                    <a:lumOff val="40000"/>
                  </a:schemeClr>
                </a:solidFill>
                <a:effectLst>
                  <a:outerShdw blurRad="38100" dist="25400" dir="5400000" algn="ctr" rotWithShape="0">
                    <a:srgbClr val="6E747A">
                      <a:alpha val="43000"/>
                    </a:srgbClr>
                  </a:outerShdw>
                </a:effectLst>
              </a:rPr>
              <a:t>Admin</a:t>
            </a:r>
            <a:endParaRPr lang="zh-CN" altLang="en-US" sz="2000" b="0" cap="none" spc="0" dirty="0">
              <a:ln w="0">
                <a:noFill/>
              </a:ln>
              <a:solidFill>
                <a:schemeClr val="accent5">
                  <a:lumMod val="60000"/>
                  <a:lumOff val="40000"/>
                </a:schemeClr>
              </a:solidFill>
              <a:effectLst>
                <a:outerShdw blurRad="38100" dist="25400" dir="5400000" algn="ctr" rotWithShape="0">
                  <a:srgbClr val="6E747A">
                    <a:alpha val="43000"/>
                  </a:srgbClr>
                </a:outerShdw>
              </a:effectLst>
            </a:endParaRPr>
          </a:p>
        </p:txBody>
      </p:sp>
      <p:pic>
        <p:nvPicPr>
          <p:cNvPr id="74" name="图片 73" descr="图表, 饼图&#10;&#10;描述已自动生成">
            <a:extLst>
              <a:ext uri="{FF2B5EF4-FFF2-40B4-BE49-F238E27FC236}">
                <a16:creationId xmlns:a16="http://schemas.microsoft.com/office/drawing/2014/main" id="{A2A34974-06B4-7F49-8284-537C042A6A0D}"/>
              </a:ext>
            </a:extLst>
          </p:cNvPr>
          <p:cNvPicPr>
            <a:picLocks noChangeAspect="1"/>
          </p:cNvPicPr>
          <p:nvPr/>
        </p:nvPicPr>
        <p:blipFill rotWithShape="1">
          <a:blip r:embed="rId10">
            <a:extLst>
              <a:ext uri="{28A0092B-C50C-407E-A947-70E740481C1C}">
                <a14:useLocalDpi xmlns:a14="http://schemas.microsoft.com/office/drawing/2010/main" val="0"/>
              </a:ext>
            </a:extLst>
          </a:blip>
          <a:srcRect l="47136" t="19144" r="-507" b="6778"/>
          <a:stretch/>
        </p:blipFill>
        <p:spPr>
          <a:xfrm>
            <a:off x="3041180" y="1155371"/>
            <a:ext cx="6109639" cy="5546847"/>
          </a:xfrm>
          <a:prstGeom prst="rect">
            <a:avLst/>
          </a:prstGeom>
          <a:effectLst>
            <a:outerShdw sx="1000" sy="1000" algn="ctr" rotWithShape="0">
              <a:srgbClr val="000000"/>
            </a:outerShdw>
          </a:effectLst>
        </p:spPr>
      </p:pic>
      <p:pic>
        <p:nvPicPr>
          <p:cNvPr id="72" name="图片 71" descr="图表, 饼图&#10;&#10;描述已自动生成">
            <a:extLst>
              <a:ext uri="{FF2B5EF4-FFF2-40B4-BE49-F238E27FC236}">
                <a16:creationId xmlns:a16="http://schemas.microsoft.com/office/drawing/2014/main" id="{D52E0C7B-2C28-A947-94B3-493C71492F5A}"/>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t="24063" r="53264"/>
          <a:stretch/>
        </p:blipFill>
        <p:spPr>
          <a:xfrm>
            <a:off x="3503359" y="1132511"/>
            <a:ext cx="5337864" cy="5592568"/>
          </a:xfrm>
          <a:prstGeom prst="rect">
            <a:avLst/>
          </a:prstGeom>
          <a:effectLst>
            <a:outerShdw blurRad="50800" dist="50800" dir="5400000" algn="ctr" rotWithShape="0">
              <a:srgbClr val="000000">
                <a:alpha val="0"/>
              </a:srgbClr>
            </a:outerShdw>
          </a:effectLst>
        </p:spPr>
      </p:pic>
    </p:spTree>
    <p:custDataLst>
      <p:tags r:id="rId1"/>
    </p:custDataLst>
    <p:extLst>
      <p:ext uri="{BB962C8B-B14F-4D97-AF65-F5344CB8AC3E}">
        <p14:creationId xmlns:p14="http://schemas.microsoft.com/office/powerpoint/2010/main" val="3286963809"/>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nextCondLst>
                <p:cond evt="onClick" delay="0">
                  <p:tgtEl>
                    <p:spTgt spid="69"/>
                  </p:tgtEl>
                </p:cond>
              </p:nextCondLst>
            </p:seq>
            <p:seq concurrent="1" nextAc="seek">
              <p:cTn id="8" restart="whenNotActive" fill="hold" evtFilter="cancelBubble" nodeType="interactiveSeq">
                <p:stCondLst>
                  <p:cond evt="onClick" delay="0">
                    <p:tgtEl>
                      <p:spTgt spid="72"/>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afterEffect">
                                  <p:stCondLst>
                                    <p:cond delay="0"/>
                                  </p:stCondLst>
                                  <p:childTnLst>
                                    <p:animEffect transition="out" filter="fade">
                                      <p:cBhvr>
                                        <p:cTn id="12" dur="500"/>
                                        <p:tgtEl>
                                          <p:spTgt spid="72"/>
                                        </p:tgtEl>
                                      </p:cBhvr>
                                    </p:animEffect>
                                    <p:set>
                                      <p:cBhvr>
                                        <p:cTn id="13" dur="1" fill="hold">
                                          <p:stCondLst>
                                            <p:cond delay="499"/>
                                          </p:stCondLst>
                                        </p:cTn>
                                        <p:tgtEl>
                                          <p:spTgt spid="72"/>
                                        </p:tgtEl>
                                        <p:attrNameLst>
                                          <p:attrName>style.visibility</p:attrName>
                                        </p:attrNameLst>
                                      </p:cBhvr>
                                      <p:to>
                                        <p:strVal val="hidden"/>
                                      </p:to>
                                    </p:set>
                                  </p:childTnLst>
                                </p:cTn>
                              </p:par>
                            </p:childTnLst>
                          </p:cTn>
                        </p:par>
                      </p:childTnLst>
                    </p:cTn>
                  </p:par>
                </p:childTnLst>
              </p:cTn>
              <p:nextCondLst>
                <p:cond evt="onClick" delay="0">
                  <p:tgtEl>
                    <p:spTgt spid="72"/>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7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4"/>
                                        </p:tgtEl>
                                      </p:cBhvr>
                                    </p:animEffect>
                                    <p:set>
                                      <p:cBhvr>
                                        <p:cTn id="25" dur="1" fill="hold">
                                          <p:stCondLst>
                                            <p:cond delay="499"/>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7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9109" y="-726425"/>
            <a:ext cx="11954473" cy="7539801"/>
            <a:chOff x="262207" y="-681801"/>
            <a:chExt cx="11954473" cy="7539801"/>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756520"/>
              <a:ext cx="1819802" cy="1969240"/>
            </a:xfrm>
            <a:prstGeom prst="rect">
              <a:avLst/>
            </a:prstGeom>
          </p:spPr>
        </p:pic>
        <p:sp>
          <p:nvSpPr>
            <p:cNvPr id="3" name="文本框 2"/>
            <p:cNvSpPr txBox="1"/>
            <p:nvPr/>
          </p:nvSpPr>
          <p:spPr>
            <a:xfrm>
              <a:off x="262207" y="358116"/>
              <a:ext cx="156645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NZ</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GDP</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64623" y="1484784"/>
              <a:ext cx="2452057" cy="5373216"/>
            </a:xfrm>
            <a:prstGeom prst="rect">
              <a:avLst/>
            </a:prstGeom>
          </p:spPr>
        </p:pic>
      </p:grpSp>
      <p:pic>
        <p:nvPicPr>
          <p:cNvPr id="6" name="图片 5" descr="表格&#10;&#10;描述已自动生成">
            <a:extLst>
              <a:ext uri="{FF2B5EF4-FFF2-40B4-BE49-F238E27FC236}">
                <a16:creationId xmlns:a16="http://schemas.microsoft.com/office/drawing/2014/main" id="{1EB96680-8AB4-4F49-97A3-E90DBCF601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656" y="1626065"/>
            <a:ext cx="4046721" cy="4544247"/>
          </a:xfrm>
          <a:prstGeom prst="rect">
            <a:avLst/>
          </a:prstGeom>
        </p:spPr>
      </p:pic>
      <p:sp>
        <p:nvSpPr>
          <p:cNvPr id="7" name="文本框 6">
            <a:extLst>
              <a:ext uri="{FF2B5EF4-FFF2-40B4-BE49-F238E27FC236}">
                <a16:creationId xmlns:a16="http://schemas.microsoft.com/office/drawing/2014/main" id="{722DDCCC-807A-4340-AE77-CCD9BF2F4FD1}"/>
              </a:ext>
            </a:extLst>
          </p:cNvPr>
          <p:cNvSpPr txBox="1"/>
          <p:nvPr/>
        </p:nvSpPr>
        <p:spPr>
          <a:xfrm>
            <a:off x="1343472" y="6163833"/>
            <a:ext cx="1388522" cy="289503"/>
          </a:xfrm>
          <a:prstGeom prst="rect">
            <a:avLst/>
          </a:prstGeom>
          <a:noFill/>
        </p:spPr>
        <p:txBody>
          <a:bodyPr wrap="none" rtlCol="0">
            <a:spAutoFit/>
          </a:bodyPr>
          <a:lstStyle/>
          <a:p>
            <a:pPr>
              <a:lnSpc>
                <a:spcPct val="130000"/>
              </a:lnSpc>
            </a:pPr>
            <a:r>
              <a:rPr kumimoji="1" lang="en-US" altLang="zh-CN" sz="1100" dirty="0">
                <a:latin typeface="Arial" panose="020B0604020202020204" pitchFamily="34" charset="0"/>
                <a:ea typeface="微软雅黑" panose="020B0503020204020204" pitchFamily="34" charset="-122"/>
              </a:rPr>
              <a:t>Data from Stats NZ</a:t>
            </a:r>
            <a:endParaRPr kumimoji="1" lang="zh-CN" altLang="en-US" sz="1100" dirty="0">
              <a:latin typeface="Arial" panose="020B0604020202020204" pitchFamily="34" charset="0"/>
              <a:ea typeface="微软雅黑" panose="020B0503020204020204" pitchFamily="34" charset="-122"/>
            </a:endParaRPr>
          </a:p>
        </p:txBody>
      </p:sp>
      <p:graphicFrame>
        <p:nvGraphicFramePr>
          <p:cNvPr id="8" name="图示 7">
            <a:extLst>
              <a:ext uri="{FF2B5EF4-FFF2-40B4-BE49-F238E27FC236}">
                <a16:creationId xmlns:a16="http://schemas.microsoft.com/office/drawing/2014/main" id="{D24F86E3-B89C-484A-A6CD-A6EA3EFC1C8E}"/>
              </a:ext>
            </a:extLst>
          </p:cNvPr>
          <p:cNvGraphicFramePr/>
          <p:nvPr>
            <p:extLst>
              <p:ext uri="{D42A27DB-BD31-4B8C-83A1-F6EECF244321}">
                <p14:modId xmlns:p14="http://schemas.microsoft.com/office/powerpoint/2010/main" val="2182984303"/>
              </p:ext>
            </p:extLst>
          </p:nvPr>
        </p:nvGraphicFramePr>
        <p:xfrm>
          <a:off x="4543674" y="2030190"/>
          <a:ext cx="3915261" cy="383484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图示 11">
            <a:extLst>
              <a:ext uri="{FF2B5EF4-FFF2-40B4-BE49-F238E27FC236}">
                <a16:creationId xmlns:a16="http://schemas.microsoft.com/office/drawing/2014/main" id="{6D3B87B4-5EEC-294C-AD87-F0CF5201DC39}"/>
              </a:ext>
            </a:extLst>
          </p:cNvPr>
          <p:cNvGraphicFramePr/>
          <p:nvPr>
            <p:extLst>
              <p:ext uri="{D42A27DB-BD31-4B8C-83A1-F6EECF244321}">
                <p14:modId xmlns:p14="http://schemas.microsoft.com/office/powerpoint/2010/main" val="1530368896"/>
              </p:ext>
            </p:extLst>
          </p:nvPr>
        </p:nvGraphicFramePr>
        <p:xfrm>
          <a:off x="7177928" y="2576886"/>
          <a:ext cx="4806527" cy="374305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3" name="文本框 12">
            <a:extLst>
              <a:ext uri="{FF2B5EF4-FFF2-40B4-BE49-F238E27FC236}">
                <a16:creationId xmlns:a16="http://schemas.microsoft.com/office/drawing/2014/main" id="{0E0083B4-A67F-3445-8112-63FC942A870F}"/>
              </a:ext>
            </a:extLst>
          </p:cNvPr>
          <p:cNvSpPr txBox="1"/>
          <p:nvPr/>
        </p:nvSpPr>
        <p:spPr>
          <a:xfrm>
            <a:off x="5521744" y="1531950"/>
            <a:ext cx="1942408" cy="421526"/>
          </a:xfrm>
          <a:prstGeom prst="rect">
            <a:avLst/>
          </a:prstGeom>
          <a:noFill/>
        </p:spPr>
        <p:txBody>
          <a:bodyPr wrap="square" rtlCol="0">
            <a:spAutoFit/>
          </a:bodyPr>
          <a:lstStyle/>
          <a:p>
            <a:pPr>
              <a:lnSpc>
                <a:spcPct val="130000"/>
              </a:lnSpc>
            </a:pPr>
            <a:r>
              <a:rPr lang="en-US" altLang="zh-CN" dirty="0">
                <a:solidFill>
                  <a:schemeClr val="bg1"/>
                </a:solidFill>
              </a:rPr>
              <a:t>GDP per capita</a:t>
            </a:r>
            <a:endParaRPr kumimoji="1" lang="zh-CN" altLang="en-US" sz="1400" dirty="0">
              <a:solidFill>
                <a:schemeClr val="bg1"/>
              </a:solidFill>
              <a:latin typeface="Arial" panose="020B0604020202020204"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149572464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98518" y="-315636"/>
            <a:ext cx="11993481" cy="7178400"/>
            <a:chOff x="198518" y="-315635"/>
            <a:chExt cx="11993481"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98518" y="332656"/>
              <a:ext cx="3737242" cy="522873"/>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NZ Raw Data Review</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grpSp>
        <p:nvGrpSpPr>
          <p:cNvPr id="27" name="Group 1"/>
          <p:cNvGrpSpPr/>
          <p:nvPr/>
        </p:nvGrpSpPr>
        <p:grpSpPr>
          <a:xfrm>
            <a:off x="648052" y="3647951"/>
            <a:ext cx="10303403" cy="208347"/>
            <a:chOff x="1066291" y="4525703"/>
            <a:chExt cx="2269165" cy="209884"/>
          </a:xfrm>
        </p:grpSpPr>
        <p:sp>
          <p:nvSpPr>
            <p:cNvPr id="31" name="Rectangle 11"/>
            <p:cNvSpPr/>
            <p:nvPr/>
          </p:nvSpPr>
          <p:spPr>
            <a:xfrm>
              <a:off x="1066291" y="4525703"/>
              <a:ext cx="2269165" cy="209884"/>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4" name="TextBox 7"/>
            <p:cNvSpPr txBox="1"/>
            <p:nvPr/>
          </p:nvSpPr>
          <p:spPr>
            <a:xfrm>
              <a:off x="1959005" y="4525703"/>
              <a:ext cx="483731" cy="209884"/>
            </a:xfrm>
            <a:prstGeom prst="rect">
              <a:avLst/>
            </a:prstGeom>
            <a:noFill/>
          </p:spPr>
          <p:txBody>
            <a:bodyPr wrap="none" rtlCol="0">
              <a:spAutoFit/>
            </a:bodyPr>
            <a:lstStyle/>
            <a:p>
              <a:pPr algn="ctr"/>
              <a:r>
                <a:rPr lang="en-US" sz="900" dirty="0">
                  <a:solidFill>
                    <a:schemeClr val="bg1"/>
                  </a:solidFill>
                  <a:cs typeface="+mn-ea"/>
                  <a:sym typeface="+mn-lt"/>
                </a:rPr>
                <a:t>Admin Job – Row=2708, Columns=6</a:t>
              </a:r>
            </a:p>
          </p:txBody>
        </p:sp>
      </p:grpSp>
      <p:pic>
        <p:nvPicPr>
          <p:cNvPr id="5" name="图片 4" descr="图形用户界面, 文本, 应用程序, 电子邮件&#10;&#10;描述已自动生成">
            <a:extLst>
              <a:ext uri="{FF2B5EF4-FFF2-40B4-BE49-F238E27FC236}">
                <a16:creationId xmlns:a16="http://schemas.microsoft.com/office/drawing/2014/main" id="{CBFF754E-38D1-024D-885B-68899ECE6A1E}"/>
              </a:ext>
            </a:extLst>
          </p:cNvPr>
          <p:cNvPicPr>
            <a:picLocks noChangeAspect="1"/>
          </p:cNvPicPr>
          <p:nvPr/>
        </p:nvPicPr>
        <p:blipFill rotWithShape="1">
          <a:blip r:embed="rId9">
            <a:extLst>
              <a:ext uri="{28A0092B-C50C-407E-A947-70E740481C1C}">
                <a14:useLocalDpi xmlns:a14="http://schemas.microsoft.com/office/drawing/2010/main" val="0"/>
              </a:ext>
            </a:extLst>
          </a:blip>
          <a:srcRect t="-1249" b="26227"/>
          <a:stretch/>
        </p:blipFill>
        <p:spPr>
          <a:xfrm>
            <a:off x="648052" y="1124744"/>
            <a:ext cx="10303403" cy="2518582"/>
          </a:xfrm>
          <a:prstGeom prst="rect">
            <a:avLst/>
          </a:prstGeom>
        </p:spPr>
      </p:pic>
      <p:pic>
        <p:nvPicPr>
          <p:cNvPr id="9" name="图片 8" descr="图形用户界面, 文本, 应用程序, 电子邮件&#10;&#10;描述已自动生成">
            <a:extLst>
              <a:ext uri="{FF2B5EF4-FFF2-40B4-BE49-F238E27FC236}">
                <a16:creationId xmlns:a16="http://schemas.microsoft.com/office/drawing/2014/main" id="{948117D4-785F-5145-8A4F-6C4CA0C217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38" y="3997749"/>
            <a:ext cx="10303403" cy="2241241"/>
          </a:xfrm>
          <a:prstGeom prst="rect">
            <a:avLst/>
          </a:prstGeom>
        </p:spPr>
      </p:pic>
      <p:grpSp>
        <p:nvGrpSpPr>
          <p:cNvPr id="45" name="Group 1">
            <a:extLst>
              <a:ext uri="{FF2B5EF4-FFF2-40B4-BE49-F238E27FC236}">
                <a16:creationId xmlns:a16="http://schemas.microsoft.com/office/drawing/2014/main" id="{BFC44749-112A-8D48-AA48-CDD92AD57F51}"/>
              </a:ext>
            </a:extLst>
          </p:cNvPr>
          <p:cNvGrpSpPr/>
          <p:nvPr/>
        </p:nvGrpSpPr>
        <p:grpSpPr>
          <a:xfrm>
            <a:off x="648024" y="6222504"/>
            <a:ext cx="10303403" cy="230832"/>
            <a:chOff x="1066291" y="4525703"/>
            <a:chExt cx="2269165" cy="232535"/>
          </a:xfrm>
        </p:grpSpPr>
        <p:sp>
          <p:nvSpPr>
            <p:cNvPr id="47" name="Rectangle 11">
              <a:extLst>
                <a:ext uri="{FF2B5EF4-FFF2-40B4-BE49-F238E27FC236}">
                  <a16:creationId xmlns:a16="http://schemas.microsoft.com/office/drawing/2014/main" id="{73711A7D-5209-2240-8449-20B660239F13}"/>
                </a:ext>
              </a:extLst>
            </p:cNvPr>
            <p:cNvSpPr/>
            <p:nvPr/>
          </p:nvSpPr>
          <p:spPr>
            <a:xfrm>
              <a:off x="1066291" y="4525703"/>
              <a:ext cx="2269165" cy="209884"/>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TextBox 7">
              <a:extLst>
                <a:ext uri="{FF2B5EF4-FFF2-40B4-BE49-F238E27FC236}">
                  <a16:creationId xmlns:a16="http://schemas.microsoft.com/office/drawing/2014/main" id="{CD12B709-8793-9E4D-AEBB-938D06D90DD2}"/>
                </a:ext>
              </a:extLst>
            </p:cNvPr>
            <p:cNvSpPr txBox="1"/>
            <p:nvPr/>
          </p:nvSpPr>
          <p:spPr>
            <a:xfrm>
              <a:off x="1966066" y="4525703"/>
              <a:ext cx="469609" cy="232535"/>
            </a:xfrm>
            <a:prstGeom prst="rect">
              <a:avLst/>
            </a:prstGeom>
            <a:noFill/>
          </p:spPr>
          <p:txBody>
            <a:bodyPr wrap="none" rtlCol="0">
              <a:spAutoFit/>
            </a:bodyPr>
            <a:lstStyle/>
            <a:p>
              <a:pPr algn="ctr"/>
              <a:r>
                <a:rPr lang="en-US" sz="900" dirty="0">
                  <a:solidFill>
                    <a:schemeClr val="bg1"/>
                  </a:solidFill>
                  <a:cs typeface="+mn-ea"/>
                  <a:sym typeface="+mn-lt"/>
                </a:rPr>
                <a:t>Bank Job – Row=3884, Columns=7</a:t>
              </a:r>
            </a:p>
          </p:txBody>
        </p:sp>
      </p:grpSp>
    </p:spTree>
    <p:custDataLst>
      <p:tags r:id="rId1"/>
    </p:custDataLst>
    <p:extLst>
      <p:ext uri="{BB962C8B-B14F-4D97-AF65-F5344CB8AC3E}">
        <p14:creationId xmlns:p14="http://schemas.microsoft.com/office/powerpoint/2010/main" val="353827637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658" y="-726425"/>
            <a:ext cx="12090159" cy="7539801"/>
            <a:chOff x="126521" y="-681801"/>
            <a:chExt cx="12090159" cy="7539801"/>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756520"/>
              <a:ext cx="1819802" cy="1969240"/>
            </a:xfrm>
            <a:prstGeom prst="rect">
              <a:avLst/>
            </a:prstGeom>
          </p:spPr>
        </p:pic>
        <p:sp>
          <p:nvSpPr>
            <p:cNvPr id="3" name="文本框 2"/>
            <p:cNvSpPr txBox="1"/>
            <p:nvPr/>
          </p:nvSpPr>
          <p:spPr>
            <a:xfrm>
              <a:off x="126521" y="353273"/>
              <a:ext cx="4344716"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NZ</a:t>
              </a:r>
              <a:r>
                <a:rPr lang="zh-CN" altLang="en-US" sz="2800" dirty="0">
                  <a:solidFill>
                    <a:schemeClr val="bg1">
                      <a:lumMod val="85000"/>
                    </a:schemeClr>
                  </a:solidFill>
                  <a:cs typeface="+mn-ea"/>
                  <a:sym typeface="+mn-lt"/>
                </a:rPr>
                <a:t> </a:t>
              </a:r>
              <a:r>
                <a:rPr lang="en-US" altLang="zh-CN" sz="2800" dirty="0">
                  <a:solidFill>
                    <a:schemeClr val="bg1">
                      <a:lumMod val="85000"/>
                    </a:schemeClr>
                  </a:solidFill>
                  <a:cs typeface="+mn-ea"/>
                  <a:sym typeface="+mn-lt"/>
                </a:rPr>
                <a:t>Unemployment Rate</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64623" y="1484784"/>
              <a:ext cx="2452057" cy="5373216"/>
            </a:xfrm>
            <a:prstGeom prst="rect">
              <a:avLst/>
            </a:prstGeom>
          </p:spPr>
        </p:pic>
      </p:grpSp>
      <p:sp>
        <p:nvSpPr>
          <p:cNvPr id="7" name="文本框 6">
            <a:extLst>
              <a:ext uri="{FF2B5EF4-FFF2-40B4-BE49-F238E27FC236}">
                <a16:creationId xmlns:a16="http://schemas.microsoft.com/office/drawing/2014/main" id="{722DDCCC-807A-4340-AE77-CCD9BF2F4FD1}"/>
              </a:ext>
            </a:extLst>
          </p:cNvPr>
          <p:cNvSpPr txBox="1"/>
          <p:nvPr/>
        </p:nvSpPr>
        <p:spPr>
          <a:xfrm>
            <a:off x="1631504" y="5176629"/>
            <a:ext cx="8597225" cy="556627"/>
          </a:xfrm>
          <a:prstGeom prst="rect">
            <a:avLst/>
          </a:prstGeom>
          <a:noFill/>
        </p:spPr>
        <p:txBody>
          <a:bodyPr wrap="none" rtlCol="0">
            <a:spAutoFit/>
          </a:bodyPr>
          <a:lstStyle/>
          <a:p>
            <a:pPr>
              <a:lnSpc>
                <a:spcPct val="130000"/>
              </a:lnSpc>
            </a:pPr>
            <a:r>
              <a:rPr kumimoji="1" lang="en-US" altLang="zh-CN" sz="800" dirty="0">
                <a:latin typeface="Arial" panose="020B0604020202020204" pitchFamily="34" charset="0"/>
                <a:ea typeface="微软雅黑" panose="020B0503020204020204" pitchFamily="34" charset="-122"/>
              </a:rPr>
              <a:t>Data from Stats NZ</a:t>
            </a:r>
          </a:p>
          <a:p>
            <a:pPr>
              <a:lnSpc>
                <a:spcPct val="130000"/>
              </a:lnSpc>
            </a:pPr>
            <a:r>
              <a:rPr lang="en-US" altLang="zh-CN" sz="800" dirty="0"/>
              <a:t>Labor force: members of the working-age population, who during the survey reference week, were classified as 'employed' or 'unemployed’.</a:t>
            </a:r>
            <a:br>
              <a:rPr lang="en-US" altLang="zh-CN" sz="800" dirty="0"/>
            </a:br>
            <a:r>
              <a:rPr lang="en-US" altLang="zh-CN" sz="800" dirty="0"/>
              <a:t>Working-age population: the usually resident, non-</a:t>
            </a:r>
            <a:r>
              <a:rPr lang="en-US" altLang="zh-CN" sz="800" dirty="0" err="1"/>
              <a:t>institutionalised</a:t>
            </a:r>
            <a:r>
              <a:rPr lang="en-US" altLang="zh-CN" sz="800" dirty="0"/>
              <a:t>, civilian population of New Zealand aged 15 years and over. This is the target population for this survey.</a:t>
            </a:r>
            <a:endParaRPr kumimoji="1" lang="zh-CN" altLang="en-US" sz="800" dirty="0">
              <a:latin typeface="Arial" panose="020B0604020202020204" pitchFamily="34" charset="0"/>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3EAA60BA-DD32-A541-A3E1-AF257E963C7E}"/>
              </a:ext>
            </a:extLst>
          </p:cNvPr>
          <p:cNvGraphicFramePr>
            <a:graphicFrameLocks noGrp="1"/>
          </p:cNvGraphicFramePr>
          <p:nvPr>
            <p:extLst>
              <p:ext uri="{D42A27DB-BD31-4B8C-83A1-F6EECF244321}">
                <p14:modId xmlns:p14="http://schemas.microsoft.com/office/powerpoint/2010/main" val="2604215980"/>
              </p:ext>
            </p:extLst>
          </p:nvPr>
        </p:nvGraphicFramePr>
        <p:xfrm>
          <a:off x="1631504" y="1465717"/>
          <a:ext cx="8568952" cy="3691475"/>
        </p:xfrm>
        <a:graphic>
          <a:graphicData uri="http://schemas.openxmlformats.org/drawingml/2006/table">
            <a:tbl>
              <a:tblPr firstRow="1" bandRow="1">
                <a:tableStyleId>{5C22544A-7EE6-4342-B048-85BDC9FD1C3A}</a:tableStyleId>
              </a:tblPr>
              <a:tblGrid>
                <a:gridCol w="2142238">
                  <a:extLst>
                    <a:ext uri="{9D8B030D-6E8A-4147-A177-3AD203B41FA5}">
                      <a16:colId xmlns:a16="http://schemas.microsoft.com/office/drawing/2014/main" val="586089198"/>
                    </a:ext>
                  </a:extLst>
                </a:gridCol>
                <a:gridCol w="2142238">
                  <a:extLst>
                    <a:ext uri="{9D8B030D-6E8A-4147-A177-3AD203B41FA5}">
                      <a16:colId xmlns:a16="http://schemas.microsoft.com/office/drawing/2014/main" val="2074781645"/>
                    </a:ext>
                  </a:extLst>
                </a:gridCol>
                <a:gridCol w="2142238">
                  <a:extLst>
                    <a:ext uri="{9D8B030D-6E8A-4147-A177-3AD203B41FA5}">
                      <a16:colId xmlns:a16="http://schemas.microsoft.com/office/drawing/2014/main" val="274277731"/>
                    </a:ext>
                  </a:extLst>
                </a:gridCol>
                <a:gridCol w="2142238">
                  <a:extLst>
                    <a:ext uri="{9D8B030D-6E8A-4147-A177-3AD203B41FA5}">
                      <a16:colId xmlns:a16="http://schemas.microsoft.com/office/drawing/2014/main" val="1819428026"/>
                    </a:ext>
                  </a:extLst>
                </a:gridCol>
              </a:tblGrid>
              <a:tr h="398755">
                <a:tc>
                  <a:txBody>
                    <a:bodyPr/>
                    <a:lstStyle/>
                    <a:p>
                      <a:r>
                        <a:rPr lang="en-US" altLang="zh-CN" dirty="0"/>
                        <a:t>Region</a:t>
                      </a:r>
                      <a:endParaRPr lang="zh-CN" altLang="en-US" dirty="0"/>
                    </a:p>
                  </a:txBody>
                  <a:tcPr/>
                </a:tc>
                <a:tc>
                  <a:txBody>
                    <a:bodyPr/>
                    <a:lstStyle/>
                    <a:p>
                      <a:r>
                        <a:rPr lang="en-US" altLang="zh-CN" dirty="0"/>
                        <a:t>Unemployment rate</a:t>
                      </a:r>
                      <a:endParaRPr lang="zh-CN" altLang="en-US" dirty="0"/>
                    </a:p>
                  </a:txBody>
                  <a:tcPr/>
                </a:tc>
                <a:tc>
                  <a:txBody>
                    <a:bodyPr/>
                    <a:lstStyle/>
                    <a:p>
                      <a:r>
                        <a:rPr lang="en-US" altLang="zh-CN" dirty="0"/>
                        <a:t>Chance rate(Admin)</a:t>
                      </a:r>
                      <a:endParaRPr lang="zh-CN" altLang="en-US" dirty="0"/>
                    </a:p>
                  </a:txBody>
                  <a:tcPr/>
                </a:tc>
                <a:tc>
                  <a:txBody>
                    <a:bodyPr/>
                    <a:lstStyle/>
                    <a:p>
                      <a:r>
                        <a:rPr lang="en-US" altLang="zh-CN" dirty="0"/>
                        <a:t>Chance rate(Bank)</a:t>
                      </a:r>
                      <a:endParaRPr lang="zh-CN" altLang="en-US" dirty="0"/>
                    </a:p>
                  </a:txBody>
                  <a:tcPr/>
                </a:tc>
                <a:extLst>
                  <a:ext uri="{0D108BD9-81ED-4DB2-BD59-A6C34878D82A}">
                    <a16:rowId xmlns:a16="http://schemas.microsoft.com/office/drawing/2014/main" val="872270734"/>
                  </a:ext>
                </a:extLst>
              </a:tr>
              <a:tr h="411590">
                <a:tc>
                  <a:txBody>
                    <a:bodyPr/>
                    <a:lstStyle/>
                    <a:p>
                      <a:pPr marL="0" algn="l" defTabSz="685800" rtl="0" eaLnBrk="1" latinLnBrk="0" hangingPunct="1"/>
                      <a:r>
                        <a:rPr lang="en-US" altLang="zh-CN" sz="1200" dirty="0"/>
                        <a:t>Taranaki</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6.3%</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0.37%,</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0.11%</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3940428696"/>
                  </a:ext>
                </a:extLst>
              </a:tr>
              <a:tr h="411590">
                <a:tc>
                  <a:txBody>
                    <a:bodyPr/>
                    <a:lstStyle/>
                    <a:p>
                      <a:pPr marL="0" algn="l" defTabSz="685800" rtl="0" eaLnBrk="1" latinLnBrk="0" hangingPunct="1"/>
                      <a:r>
                        <a:rPr lang="en-US" altLang="zh-CN" sz="1200" dirty="0"/>
                        <a:t>Gisborne, Hawke's Bay</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5.7%</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0.148%+0.702%</a:t>
                      </a:r>
                      <a:r>
                        <a:rPr lang="zh-CN" altLang="en-US" sz="1200" b="1" kern="1200" dirty="0">
                          <a:solidFill>
                            <a:schemeClr val="tx1">
                              <a:lumMod val="50000"/>
                            </a:schemeClr>
                          </a:solidFill>
                          <a:latin typeface="+mn-lt"/>
                          <a:ea typeface="+mn-ea"/>
                          <a:cs typeface="+mn-cs"/>
                        </a:rPr>
                        <a:t> </a:t>
                      </a: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1.47%+3.45%</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2139290235"/>
                  </a:ext>
                </a:extLst>
              </a:tr>
              <a:tr h="411590">
                <a:tc>
                  <a:txBody>
                    <a:bodyPr/>
                    <a:lstStyle/>
                    <a:p>
                      <a:pPr marL="0" algn="l" defTabSz="685800" rtl="0" eaLnBrk="1" latinLnBrk="0" hangingPunct="1"/>
                      <a:r>
                        <a:rPr lang="en-US" altLang="zh-CN" sz="1200" dirty="0"/>
                        <a:t>Northland</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5.6%</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2.88%</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0.06%</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3102237214"/>
                  </a:ext>
                </a:extLst>
              </a:tr>
              <a:tr h="411590">
                <a:tc>
                  <a:txBody>
                    <a:bodyPr/>
                    <a:lstStyle/>
                    <a:p>
                      <a:pPr marL="0" algn="l" defTabSz="685800" rtl="0" eaLnBrk="1" latinLnBrk="0" hangingPunct="1"/>
                      <a:r>
                        <a:rPr lang="en-US" altLang="zh-CN" sz="1200" dirty="0"/>
                        <a:t>Bay of Plenty</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5.6%</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3.44%</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0.25%</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3419021479"/>
                  </a:ext>
                </a:extLst>
              </a:tr>
              <a:tr h="411590">
                <a:tc>
                  <a:txBody>
                    <a:bodyPr/>
                    <a:lstStyle/>
                    <a:p>
                      <a:pPr marL="0" algn="l" defTabSz="685800" rtl="0" eaLnBrk="1" latinLnBrk="0" hangingPunct="1"/>
                      <a:r>
                        <a:rPr lang="en-US" altLang="zh-CN" sz="1200" dirty="0"/>
                        <a:t>Auckland</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5.3%</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32.9%</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77.2%</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3693003257"/>
                  </a:ext>
                </a:extLst>
              </a:tr>
              <a:tr h="411590">
                <a:tc>
                  <a:txBody>
                    <a:bodyPr/>
                    <a:lstStyle/>
                    <a:p>
                      <a:pPr marL="0" algn="l" defTabSz="685800" rtl="0" eaLnBrk="1" latinLnBrk="0" hangingPunct="1"/>
                      <a:r>
                        <a:rPr lang="en-US" altLang="zh-CN" sz="1200" dirty="0"/>
                        <a:t>Waikato</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4.8%</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14.9%</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0.17%</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2838294800"/>
                  </a:ext>
                </a:extLst>
              </a:tr>
              <a:tr h="411590">
                <a:tc>
                  <a:txBody>
                    <a:bodyPr/>
                    <a:lstStyle/>
                    <a:p>
                      <a:pPr marL="0" algn="l" defTabSz="685800" rtl="0" eaLnBrk="1" latinLnBrk="0" hangingPunct="1"/>
                      <a:r>
                        <a:rPr lang="en-US" altLang="zh-CN" sz="1200" dirty="0"/>
                        <a:t>Wellington</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4.6%</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31.6%</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16.6%</a:t>
                      </a:r>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2534326219"/>
                  </a:ext>
                </a:extLst>
              </a:tr>
              <a:tr h="411590">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Other regions</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Around 3%-4%</a:t>
                      </a:r>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endParaRPr lang="zh-CN" altLang="en-US" sz="1200" b="1" kern="1200" dirty="0">
                        <a:solidFill>
                          <a:schemeClr val="tx1">
                            <a:lumMod val="50000"/>
                          </a:schemeClr>
                        </a:solidFill>
                        <a:latin typeface="+mn-lt"/>
                        <a:ea typeface="+mn-ea"/>
                        <a:cs typeface="+mn-cs"/>
                      </a:endParaRPr>
                    </a:p>
                  </a:txBody>
                  <a:tcPr/>
                </a:tc>
                <a:tc>
                  <a:txBody>
                    <a:bodyPr/>
                    <a:lstStyle/>
                    <a:p>
                      <a:pPr marL="0" algn="l" defTabSz="685800" rtl="0" eaLnBrk="1" latinLnBrk="0" hangingPunct="1"/>
                      <a:endParaRPr lang="zh-CN" altLang="en-US" sz="1200" b="1" kern="1200" dirty="0">
                        <a:solidFill>
                          <a:schemeClr val="tx1">
                            <a:lumMod val="50000"/>
                          </a:schemeClr>
                        </a:solidFill>
                        <a:latin typeface="+mn-lt"/>
                        <a:ea typeface="+mn-ea"/>
                        <a:cs typeface="+mn-cs"/>
                      </a:endParaRPr>
                    </a:p>
                  </a:txBody>
                  <a:tcPr/>
                </a:tc>
                <a:extLst>
                  <a:ext uri="{0D108BD9-81ED-4DB2-BD59-A6C34878D82A}">
                    <a16:rowId xmlns:a16="http://schemas.microsoft.com/office/drawing/2014/main" val="1374749028"/>
                  </a:ext>
                </a:extLst>
              </a:tr>
            </a:tbl>
          </a:graphicData>
        </a:graphic>
      </p:graphicFrame>
    </p:spTree>
    <p:custDataLst>
      <p:tags r:id="rId1"/>
    </p:custDataLst>
    <p:extLst>
      <p:ext uri="{BB962C8B-B14F-4D97-AF65-F5344CB8AC3E}">
        <p14:creationId xmlns:p14="http://schemas.microsoft.com/office/powerpoint/2010/main" val="213456412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272691" y="332656"/>
              <a:ext cx="2387320"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Stakeholders</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29" name="图片 28" descr="图片包含 就坐, 黑色, 建筑物, 户外&#10;&#10;已生成高可信度的说明"/>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pic>
        <p:nvPicPr>
          <p:cNvPr id="36" name="图片 3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55505" y="2204864"/>
            <a:ext cx="2880000" cy="1920000"/>
          </a:xfrm>
          <a:prstGeom prst="rect">
            <a:avLst/>
          </a:prstGeom>
          <a:blipFill>
            <a:blip r:embed="rId10" cstate="screen">
              <a:extLst>
                <a:ext uri="{28A0092B-C50C-407E-A947-70E740481C1C}">
                  <a14:useLocalDpi xmlns:a14="http://schemas.microsoft.com/office/drawing/2010/main"/>
                </a:ext>
              </a:extLst>
            </a:blip>
            <a:stretch>
              <a:fillRect/>
            </a:stretch>
          </a:blipFill>
        </p:spPr>
      </p:pic>
      <p:sp>
        <p:nvSpPr>
          <p:cNvPr id="40" name="矩形 39"/>
          <p:cNvSpPr/>
          <p:nvPr/>
        </p:nvSpPr>
        <p:spPr>
          <a:xfrm>
            <a:off x="3409429" y="4836004"/>
            <a:ext cx="1890204" cy="1754326"/>
          </a:xfrm>
          <a:prstGeom prst="rect">
            <a:avLst/>
          </a:prstGeom>
        </p:spPr>
        <p:txBody>
          <a:bodyPr wrap="square">
            <a:spAutoFit/>
          </a:bodyPr>
          <a:lstStyle/>
          <a:p>
            <a:pPr marL="228600" indent="-228600" algn="ctr">
              <a:buAutoNum type="arabicPeriod"/>
            </a:pPr>
            <a:r>
              <a:rPr lang="en-US" altLang="zh-CN" sz="1200" dirty="0">
                <a:solidFill>
                  <a:schemeClr val="bg1"/>
                </a:solidFill>
                <a:cs typeface="+mn-ea"/>
                <a:sym typeface="+mn-lt"/>
              </a:rPr>
              <a:t>Auckland and Wellington provide more chances</a:t>
            </a:r>
          </a:p>
          <a:p>
            <a:pPr marL="228600" indent="-228600" algn="ctr">
              <a:buAutoNum type="arabicPeriod"/>
            </a:pPr>
            <a:r>
              <a:rPr lang="en-US" altLang="zh-CN" sz="1200" dirty="0">
                <a:solidFill>
                  <a:schemeClr val="bg1"/>
                </a:solidFill>
                <a:cs typeface="+mn-ea"/>
                <a:sym typeface="+mn-lt"/>
              </a:rPr>
              <a:t>South island of NZ has higher - salary jobs but there less employment rates</a:t>
            </a:r>
          </a:p>
          <a:p>
            <a:pPr marL="228600" indent="-228600" algn="ctr">
              <a:buAutoNum type="arabicPeriod"/>
            </a:pPr>
            <a:endParaRPr lang="en-US" altLang="zh-CN" sz="1200" dirty="0">
              <a:solidFill>
                <a:schemeClr val="bg1"/>
              </a:solidFill>
              <a:cs typeface="+mn-ea"/>
              <a:sym typeface="+mn-lt"/>
            </a:endParaRPr>
          </a:p>
          <a:p>
            <a:pPr algn="ctr"/>
            <a:r>
              <a:rPr lang="en-US" altLang="zh-CN" sz="1200" dirty="0">
                <a:solidFill>
                  <a:schemeClr val="bg1"/>
                </a:solidFill>
                <a:cs typeface="+mn-ea"/>
                <a:sym typeface="+mn-lt"/>
              </a:rPr>
              <a:t> </a:t>
            </a:r>
            <a:endParaRPr lang="zh-CN" altLang="en-US" sz="1200" dirty="0">
              <a:solidFill>
                <a:schemeClr val="bg1"/>
              </a:solidFill>
              <a:cs typeface="+mn-ea"/>
              <a:sym typeface="+mn-lt"/>
            </a:endParaRPr>
          </a:p>
        </p:txBody>
      </p:sp>
      <p:sp>
        <p:nvSpPr>
          <p:cNvPr id="46" name="矩形 45"/>
          <p:cNvSpPr/>
          <p:nvPr/>
        </p:nvSpPr>
        <p:spPr>
          <a:xfrm>
            <a:off x="6563892" y="4882170"/>
            <a:ext cx="1944216" cy="646331"/>
          </a:xfrm>
          <a:prstGeom prst="rect">
            <a:avLst/>
          </a:prstGeom>
        </p:spPr>
        <p:txBody>
          <a:bodyPr wrap="square">
            <a:spAutoFit/>
          </a:bodyPr>
          <a:lstStyle/>
          <a:p>
            <a:pPr algn="ctr"/>
            <a:r>
              <a:rPr lang="en-US" altLang="zh-CN" sz="1200" dirty="0">
                <a:solidFill>
                  <a:schemeClr val="bg1"/>
                </a:solidFill>
                <a:cs typeface="+mn-ea"/>
                <a:sym typeface="+mn-lt"/>
              </a:rPr>
              <a:t>1. Provide more job opportunities to Taranaki</a:t>
            </a:r>
            <a:endParaRPr lang="zh-CN" altLang="en-US" sz="1200" dirty="0">
              <a:solidFill>
                <a:schemeClr val="bg1"/>
              </a:solidFill>
              <a:cs typeface="+mn-ea"/>
              <a:sym typeface="+mn-lt"/>
            </a:endParaRPr>
          </a:p>
        </p:txBody>
      </p:sp>
      <p:sp>
        <p:nvSpPr>
          <p:cNvPr id="48" name="矩形 47"/>
          <p:cNvSpPr/>
          <p:nvPr/>
        </p:nvSpPr>
        <p:spPr>
          <a:xfrm>
            <a:off x="2940996" y="3814361"/>
            <a:ext cx="2880000" cy="718495"/>
          </a:xfrm>
          <a:prstGeom prst="rect">
            <a:avLst/>
          </a:prstGeom>
          <a:solidFill>
            <a:srgbClr val="37BBED">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49" name="矩形 48"/>
          <p:cNvSpPr/>
          <p:nvPr/>
        </p:nvSpPr>
        <p:spPr>
          <a:xfrm>
            <a:off x="6096000" y="3773868"/>
            <a:ext cx="2880000" cy="830996"/>
          </a:xfrm>
          <a:prstGeom prst="rect">
            <a:avLst/>
          </a:prstGeom>
          <a:solidFill>
            <a:srgbClr val="37BBED">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51" name="矩形 50"/>
          <p:cNvSpPr/>
          <p:nvPr/>
        </p:nvSpPr>
        <p:spPr>
          <a:xfrm>
            <a:off x="3409429" y="3828470"/>
            <a:ext cx="1918816" cy="738664"/>
          </a:xfrm>
          <a:prstGeom prst="rect">
            <a:avLst/>
          </a:prstGeom>
        </p:spPr>
        <p:txBody>
          <a:bodyPr wrap="square">
            <a:spAutoFit/>
          </a:bodyPr>
          <a:lstStyle/>
          <a:p>
            <a:r>
              <a:rPr lang="en-US" altLang="zh-CN" sz="1400" b="1" dirty="0">
                <a:solidFill>
                  <a:schemeClr val="bg1"/>
                </a:solidFill>
                <a:cs typeface="+mn-ea"/>
                <a:sym typeface="+mn-lt"/>
              </a:rPr>
              <a:t>Employee who are looking for admin jobs </a:t>
            </a:r>
            <a:r>
              <a:rPr lang="zh-CN" altLang="en-US" sz="1400" b="1" dirty="0">
                <a:solidFill>
                  <a:schemeClr val="bg1"/>
                </a:solidFill>
                <a:cs typeface="+mn-ea"/>
                <a:sym typeface="+mn-lt"/>
              </a:rPr>
              <a:t> </a:t>
            </a:r>
          </a:p>
        </p:txBody>
      </p:sp>
      <p:sp>
        <p:nvSpPr>
          <p:cNvPr id="52" name="矩形 51"/>
          <p:cNvSpPr/>
          <p:nvPr/>
        </p:nvSpPr>
        <p:spPr>
          <a:xfrm>
            <a:off x="6487853" y="3927756"/>
            <a:ext cx="2452057" cy="523220"/>
          </a:xfrm>
          <a:prstGeom prst="rect">
            <a:avLst/>
          </a:prstGeom>
        </p:spPr>
        <p:txBody>
          <a:bodyPr wrap="square">
            <a:spAutoFit/>
          </a:bodyPr>
          <a:lstStyle/>
          <a:p>
            <a:r>
              <a:rPr lang="en-US" altLang="zh-CN" sz="1400" b="1" dirty="0">
                <a:solidFill>
                  <a:schemeClr val="bg1"/>
                </a:solidFill>
                <a:cs typeface="+mn-ea"/>
                <a:sym typeface="+mn-lt"/>
              </a:rPr>
              <a:t>Government or Recruitment companies</a:t>
            </a:r>
            <a:endParaRPr lang="zh-CN" altLang="en-US" sz="1400" b="1" dirty="0">
              <a:solidFill>
                <a:schemeClr val="bg1"/>
              </a:solidFill>
              <a:cs typeface="+mn-ea"/>
              <a:sym typeface="+mn-lt"/>
            </a:endParaRPr>
          </a:p>
        </p:txBody>
      </p:sp>
      <p:pic>
        <p:nvPicPr>
          <p:cNvPr id="54" name="图片 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96000" y="2204864"/>
            <a:ext cx="2880000" cy="1609497"/>
          </a:xfrm>
          <a:prstGeom prst="rect">
            <a:avLst/>
          </a:prstGeom>
          <a:blipFill>
            <a:blip r:embed="rId12" cstate="screen">
              <a:extLst>
                <a:ext uri="{28A0092B-C50C-407E-A947-70E740481C1C}">
                  <a14:useLocalDpi xmlns:a14="http://schemas.microsoft.com/office/drawing/2010/main"/>
                </a:ext>
              </a:extLst>
            </a:blip>
            <a:stretch>
              <a:fillRect/>
            </a:stretch>
          </a:blipFill>
        </p:spPr>
      </p:pic>
    </p:spTree>
    <p:custDataLst>
      <p:tags r:id="rId1"/>
    </p:custDataLst>
    <p:extLst>
      <p:ext uri="{BB962C8B-B14F-4D97-AF65-F5344CB8AC3E}">
        <p14:creationId xmlns:p14="http://schemas.microsoft.com/office/powerpoint/2010/main" val="4004409217"/>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PA_文本框 8"/>
          <p:cNvSpPr txBox="1"/>
          <p:nvPr>
            <p:custDataLst>
              <p:tags r:id="rId2"/>
            </p:custDataLst>
          </p:nvPr>
        </p:nvSpPr>
        <p:spPr>
          <a:xfrm>
            <a:off x="2520051" y="2672332"/>
            <a:ext cx="8884868" cy="1015663"/>
          </a:xfrm>
          <a:prstGeom prst="rect">
            <a:avLst/>
          </a:prstGeom>
          <a:noFill/>
        </p:spPr>
        <p:txBody>
          <a:bodyPr wrap="none" rtlCol="0">
            <a:spAutoFit/>
          </a:bodyPr>
          <a:lstStyle/>
          <a:p>
            <a:pPr algn="ctr"/>
            <a:r>
              <a:rPr lang="en-US" altLang="zh-CN" sz="6000" dirty="0">
                <a:solidFill>
                  <a:schemeClr val="bg1">
                    <a:lumMod val="85000"/>
                  </a:schemeClr>
                </a:solidFill>
                <a:effectLst>
                  <a:outerShdw blurRad="38100" dist="38100" dir="2700000" algn="tl">
                    <a:srgbClr val="000000">
                      <a:alpha val="43137"/>
                    </a:srgbClr>
                  </a:outerShdw>
                </a:effectLst>
                <a:cs typeface="+mn-ea"/>
                <a:sym typeface="+mn-lt"/>
              </a:rPr>
              <a:t>Thank</a:t>
            </a:r>
            <a:r>
              <a:rPr lang="zh-CN" altLang="en-US" sz="6000" dirty="0">
                <a:solidFill>
                  <a:schemeClr val="bg1">
                    <a:lumMod val="85000"/>
                  </a:schemeClr>
                </a:solidFill>
                <a:effectLst>
                  <a:outerShdw blurRad="38100" dist="38100" dir="2700000" algn="tl">
                    <a:srgbClr val="000000">
                      <a:alpha val="43137"/>
                    </a:srgbClr>
                  </a:outerShdw>
                </a:effectLst>
                <a:cs typeface="+mn-ea"/>
                <a:sym typeface="+mn-lt"/>
              </a:rPr>
              <a:t> </a:t>
            </a:r>
            <a:r>
              <a:rPr lang="en-US" altLang="zh-CN" sz="6000" dirty="0">
                <a:solidFill>
                  <a:schemeClr val="bg1">
                    <a:lumMod val="85000"/>
                  </a:schemeClr>
                </a:solidFill>
                <a:effectLst>
                  <a:outerShdw blurRad="38100" dist="38100" dir="2700000" algn="tl">
                    <a:srgbClr val="000000">
                      <a:alpha val="43137"/>
                    </a:srgbClr>
                  </a:outerShdw>
                </a:effectLst>
                <a:cs typeface="+mn-ea"/>
                <a:sym typeface="+mn-lt"/>
              </a:rPr>
              <a:t>you</a:t>
            </a:r>
            <a:r>
              <a:rPr lang="zh-CN" altLang="en-US" sz="6000" dirty="0">
                <a:solidFill>
                  <a:schemeClr val="bg1">
                    <a:lumMod val="85000"/>
                  </a:schemeClr>
                </a:solidFill>
                <a:effectLst>
                  <a:outerShdw blurRad="38100" dist="38100" dir="2700000" algn="tl">
                    <a:srgbClr val="000000">
                      <a:alpha val="43137"/>
                    </a:srgbClr>
                  </a:outerShdw>
                </a:effectLst>
                <a:cs typeface="+mn-ea"/>
                <a:sym typeface="+mn-lt"/>
              </a:rPr>
              <a:t> </a:t>
            </a:r>
            <a:r>
              <a:rPr lang="en-US" altLang="zh-CN" sz="6000" dirty="0">
                <a:solidFill>
                  <a:schemeClr val="bg1">
                    <a:lumMod val="85000"/>
                  </a:schemeClr>
                </a:solidFill>
                <a:effectLst>
                  <a:outerShdw blurRad="38100" dist="38100" dir="2700000" algn="tl">
                    <a:srgbClr val="000000">
                      <a:alpha val="43137"/>
                    </a:srgbClr>
                  </a:outerShdw>
                </a:effectLst>
                <a:cs typeface="+mn-ea"/>
                <a:sym typeface="+mn-lt"/>
              </a:rPr>
              <a:t>for</a:t>
            </a:r>
            <a:r>
              <a:rPr lang="zh-CN" altLang="en-US" sz="6000" dirty="0">
                <a:solidFill>
                  <a:schemeClr val="bg1">
                    <a:lumMod val="85000"/>
                  </a:schemeClr>
                </a:solidFill>
                <a:effectLst>
                  <a:outerShdw blurRad="38100" dist="38100" dir="2700000" algn="tl">
                    <a:srgbClr val="000000">
                      <a:alpha val="43137"/>
                    </a:srgbClr>
                  </a:outerShdw>
                </a:effectLst>
                <a:cs typeface="+mn-ea"/>
                <a:sym typeface="+mn-lt"/>
              </a:rPr>
              <a:t> </a:t>
            </a:r>
            <a:r>
              <a:rPr lang="en-US" altLang="zh-CN" sz="6000" dirty="0">
                <a:solidFill>
                  <a:schemeClr val="bg1">
                    <a:lumMod val="85000"/>
                  </a:schemeClr>
                </a:solidFill>
                <a:effectLst>
                  <a:outerShdw blurRad="38100" dist="38100" dir="2700000" algn="tl">
                    <a:srgbClr val="000000">
                      <a:alpha val="43137"/>
                    </a:srgbClr>
                  </a:outerShdw>
                </a:effectLst>
                <a:cs typeface="+mn-ea"/>
                <a:sym typeface="+mn-lt"/>
              </a:rPr>
              <a:t>listening!</a:t>
            </a:r>
            <a:endParaRPr lang="zh-CN" altLang="en-US" sz="6000" dirty="0">
              <a:solidFill>
                <a:schemeClr val="bg1">
                  <a:lumMod val="85000"/>
                </a:schemeClr>
              </a:solidFill>
              <a:effectLst>
                <a:outerShdw blurRad="38100" dist="38100" dir="2700000" algn="tl">
                  <a:srgbClr val="000000">
                    <a:alpha val="43137"/>
                  </a:srgbClr>
                </a:outerShdw>
              </a:effectLst>
              <a:cs typeface="+mn-ea"/>
              <a:sym typeface="+mn-lt"/>
            </a:endParaRPr>
          </a:p>
        </p:txBody>
      </p:sp>
      <p:sp>
        <p:nvSpPr>
          <p:cNvPr id="30" name="PA_矩形 12"/>
          <p:cNvSpPr/>
          <p:nvPr>
            <p:custDataLst>
              <p:tags r:id="rId3"/>
            </p:custDataLst>
          </p:nvPr>
        </p:nvSpPr>
        <p:spPr>
          <a:xfrm>
            <a:off x="6020554" y="4100298"/>
            <a:ext cx="1883849" cy="200055"/>
          </a:xfrm>
          <a:prstGeom prst="rect">
            <a:avLst/>
          </a:prstGeom>
        </p:spPr>
        <p:txBody>
          <a:bodyPr wrap="none">
            <a:spAutoFit/>
          </a:bodyPr>
          <a:lstStyle/>
          <a:p>
            <a:pPr algn="ctr"/>
            <a:r>
              <a:rPr lang="zh-CN" altLang="en-US" sz="700" dirty="0">
                <a:solidFill>
                  <a:schemeClr val="bg1">
                    <a:lumMod val="50000"/>
                  </a:schemeClr>
                </a:solidFill>
                <a:cs typeface="+mn-ea"/>
                <a:sym typeface="+mn-lt"/>
              </a:rPr>
              <a:t>The </a:t>
            </a:r>
            <a:r>
              <a:rPr lang="en-US" altLang="zh-CN" sz="700" dirty="0">
                <a:solidFill>
                  <a:schemeClr val="bg1">
                    <a:lumMod val="50000"/>
                  </a:schemeClr>
                </a:solidFill>
                <a:cs typeface="+mn-ea"/>
                <a:sym typeface="+mn-lt"/>
              </a:rPr>
              <a:t>NZ-Job</a:t>
            </a:r>
            <a:r>
              <a:rPr lang="zh-CN" altLang="en-US" sz="700" dirty="0">
                <a:solidFill>
                  <a:schemeClr val="bg1">
                    <a:lumMod val="50000"/>
                  </a:schemeClr>
                </a:solidFill>
                <a:cs typeface="+mn-ea"/>
                <a:sym typeface="+mn-lt"/>
              </a:rPr>
              <a:t> </a:t>
            </a:r>
            <a:r>
              <a:rPr lang="en-US" altLang="zh-CN" sz="700" dirty="0">
                <a:solidFill>
                  <a:schemeClr val="bg1">
                    <a:lumMod val="50000"/>
                  </a:schemeClr>
                </a:solidFill>
                <a:cs typeface="+mn-ea"/>
                <a:sym typeface="+mn-lt"/>
              </a:rPr>
              <a:t>analysis</a:t>
            </a:r>
            <a:r>
              <a:rPr lang="zh-CN" altLang="en-US" sz="700" dirty="0">
                <a:solidFill>
                  <a:schemeClr val="bg1">
                    <a:lumMod val="50000"/>
                  </a:schemeClr>
                </a:solidFill>
                <a:cs typeface="+mn-ea"/>
                <a:sym typeface="+mn-lt"/>
              </a:rPr>
              <a:t> report by </a:t>
            </a:r>
            <a:r>
              <a:rPr lang="en-US" altLang="zh-CN" sz="700" dirty="0">
                <a:solidFill>
                  <a:schemeClr val="bg1">
                    <a:lumMod val="50000"/>
                  </a:schemeClr>
                </a:solidFill>
                <a:cs typeface="+mn-ea"/>
                <a:sym typeface="+mn-lt"/>
              </a:rPr>
              <a:t>QY</a:t>
            </a:r>
            <a:r>
              <a:rPr lang="zh-CN" altLang="en-US" sz="700" dirty="0">
                <a:solidFill>
                  <a:schemeClr val="bg1">
                    <a:lumMod val="50000"/>
                  </a:schemeClr>
                </a:solidFill>
                <a:cs typeface="+mn-ea"/>
                <a:sym typeface="+mn-lt"/>
              </a:rPr>
              <a:t> </a:t>
            </a:r>
            <a:r>
              <a:rPr lang="en-US" altLang="zh-CN" sz="700" dirty="0">
                <a:solidFill>
                  <a:schemeClr val="bg1">
                    <a:lumMod val="50000"/>
                  </a:schemeClr>
                </a:solidFill>
                <a:cs typeface="+mn-ea"/>
                <a:sym typeface="+mn-lt"/>
              </a:rPr>
              <a:t>Jiang</a:t>
            </a:r>
            <a:endParaRPr lang="zh-CN" altLang="en-US" sz="700" dirty="0">
              <a:solidFill>
                <a:schemeClr val="bg1">
                  <a:lumMod val="50000"/>
                </a:schemeClr>
              </a:solidFill>
              <a:cs typeface="+mn-ea"/>
              <a:sym typeface="+mn-lt"/>
            </a:endParaRPr>
          </a:p>
        </p:txBody>
      </p:sp>
      <p:grpSp>
        <p:nvGrpSpPr>
          <p:cNvPr id="33" name="组合 32"/>
          <p:cNvGrpSpPr/>
          <p:nvPr/>
        </p:nvGrpSpPr>
        <p:grpSpPr>
          <a:xfrm>
            <a:off x="4190666" y="3904019"/>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6" name="图片 5" descr="图片包含 就坐, 黑色, 建筑物, 户外&#10;&#10;已生成高可信度的说明"/>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188640"/>
            <a:ext cx="5974513" cy="6465124"/>
          </a:xfrm>
          <a:prstGeom prst="rect">
            <a:avLst/>
          </a:prstGeom>
        </p:spPr>
      </p:pic>
    </p:spTree>
    <p:custDataLst>
      <p:tags r:id="rId1"/>
    </p:custDataLst>
    <p:extLst>
      <p:ext uri="{BB962C8B-B14F-4D97-AF65-F5344CB8AC3E}">
        <p14:creationId xmlns:p14="http://schemas.microsoft.com/office/powerpoint/2010/main" val="3929271003"/>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iterate type="lt">
                                    <p:tmPct val="10000"/>
                                  </p:iterate>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10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32835" y="-315635"/>
            <a:ext cx="11876300" cy="1512387"/>
            <a:chOff x="132835" y="-315635"/>
            <a:chExt cx="11876300" cy="1819802"/>
          </a:xfrm>
        </p:grpSpPr>
        <p:pic>
          <p:nvPicPr>
            <p:cNvPr id="28" name="图片 27" descr="图片包含 就坐, 黑色, 建筑物, 户外&#10;&#10;已生成高可信度的说明"/>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 name="文本框 2"/>
            <p:cNvSpPr txBox="1"/>
            <p:nvPr/>
          </p:nvSpPr>
          <p:spPr>
            <a:xfrm>
              <a:off x="132835" y="332656"/>
              <a:ext cx="3737242"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NZ Raw Data Review</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nvGrpSpPr>
          <p:cNvPr id="27" name="Group 1"/>
          <p:cNvGrpSpPr/>
          <p:nvPr/>
        </p:nvGrpSpPr>
        <p:grpSpPr>
          <a:xfrm>
            <a:off x="191344" y="2060848"/>
            <a:ext cx="1800000" cy="3275714"/>
            <a:chOff x="1066291" y="2029940"/>
            <a:chExt cx="2269165" cy="3275714"/>
          </a:xfrm>
        </p:grpSpPr>
        <p:sp>
          <p:nvSpPr>
            <p:cNvPr id="30" name="Rounded Rectangle 3"/>
            <p:cNvSpPr/>
            <p:nvPr/>
          </p:nvSpPr>
          <p:spPr>
            <a:xfrm>
              <a:off x="1066291"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Rectangle 11"/>
            <p:cNvSpPr/>
            <p:nvPr/>
          </p:nvSpPr>
          <p:spPr>
            <a:xfrm>
              <a:off x="1066291"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TextBox 4"/>
            <p:cNvSpPr txBox="1"/>
            <p:nvPr/>
          </p:nvSpPr>
          <p:spPr>
            <a:xfrm>
              <a:off x="1880114" y="2195103"/>
              <a:ext cx="641521" cy="369332"/>
            </a:xfrm>
            <a:prstGeom prst="rect">
              <a:avLst/>
            </a:prstGeom>
            <a:noFill/>
          </p:spPr>
          <p:txBody>
            <a:bodyPr wrap="none" rtlCol="0">
              <a:spAutoFit/>
            </a:bodyPr>
            <a:lstStyle/>
            <a:p>
              <a:pPr algn="ctr"/>
              <a:r>
                <a:rPr lang="en-US" sz="900" dirty="0">
                  <a:solidFill>
                    <a:schemeClr val="bg1">
                      <a:lumMod val="85000"/>
                    </a:schemeClr>
                  </a:solidFill>
                  <a:cs typeface="+mn-ea"/>
                  <a:sym typeface="+mn-lt"/>
                </a:rPr>
                <a:t>Column:</a:t>
              </a:r>
            </a:p>
            <a:p>
              <a:pPr algn="ctr"/>
              <a:r>
                <a:rPr lang="en-US" sz="900" b="1" dirty="0">
                  <a:solidFill>
                    <a:schemeClr val="bg1">
                      <a:lumMod val="85000"/>
                    </a:schemeClr>
                  </a:solidFill>
                  <a:cs typeface="+mn-ea"/>
                  <a:sym typeface="+mn-lt"/>
                </a:rPr>
                <a:t>0</a:t>
              </a:r>
            </a:p>
          </p:txBody>
        </p:sp>
        <p:sp>
          <p:nvSpPr>
            <p:cNvPr id="33" name="Rectangle 19"/>
            <p:cNvSpPr/>
            <p:nvPr/>
          </p:nvSpPr>
          <p:spPr>
            <a:xfrm>
              <a:off x="1393877" y="3641654"/>
              <a:ext cx="1613992" cy="369332"/>
            </a:xfrm>
            <a:prstGeom prst="rect">
              <a:avLst/>
            </a:prstGeom>
          </p:spPr>
          <p:txBody>
            <a:bodyPr wrap="square">
              <a:spAutoFit/>
            </a:bodyPr>
            <a:lstStyle/>
            <a:p>
              <a:pPr algn="ctr"/>
              <a:r>
                <a:rPr lang="en-US" sz="900" dirty="0">
                  <a:solidFill>
                    <a:schemeClr val="bg1">
                      <a:lumMod val="85000"/>
                    </a:schemeClr>
                  </a:solidFill>
                  <a:cs typeface="+mn-ea"/>
                  <a:sym typeface="+mn-lt"/>
                </a:rPr>
                <a:t>Specific job titles of Admin/ Bank domain</a:t>
              </a:r>
            </a:p>
          </p:txBody>
        </p:sp>
        <p:sp>
          <p:nvSpPr>
            <p:cNvPr id="34" name="TextBox 7"/>
            <p:cNvSpPr txBox="1"/>
            <p:nvPr/>
          </p:nvSpPr>
          <p:spPr>
            <a:xfrm>
              <a:off x="1876909" y="4525703"/>
              <a:ext cx="647934" cy="230832"/>
            </a:xfrm>
            <a:prstGeom prst="rect">
              <a:avLst/>
            </a:prstGeom>
            <a:noFill/>
          </p:spPr>
          <p:txBody>
            <a:bodyPr wrap="none" rtlCol="0">
              <a:spAutoFit/>
            </a:bodyPr>
            <a:lstStyle/>
            <a:p>
              <a:pPr algn="ctr"/>
              <a:r>
                <a:rPr lang="en-US" sz="900" dirty="0">
                  <a:solidFill>
                    <a:schemeClr val="bg1"/>
                  </a:solidFill>
                  <a:cs typeface="+mn-ea"/>
                  <a:sym typeface="+mn-lt"/>
                </a:rPr>
                <a:t>Job Title</a:t>
              </a:r>
            </a:p>
          </p:txBody>
        </p:sp>
        <p:sp>
          <p:nvSpPr>
            <p:cNvPr id="35" name="Freeform 44"/>
            <p:cNvSpPr/>
            <p:nvPr/>
          </p:nvSpPr>
          <p:spPr>
            <a:xfrm>
              <a:off x="1839250" y="2761602"/>
              <a:ext cx="723246" cy="716984"/>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cs typeface="+mn-ea"/>
                <a:sym typeface="+mn-lt"/>
              </a:endParaRPr>
            </a:p>
          </p:txBody>
        </p:sp>
      </p:grpSp>
      <p:grpSp>
        <p:nvGrpSpPr>
          <p:cNvPr id="58" name="Group 6"/>
          <p:cNvGrpSpPr/>
          <p:nvPr/>
        </p:nvGrpSpPr>
        <p:grpSpPr>
          <a:xfrm>
            <a:off x="9912425" y="2025494"/>
            <a:ext cx="1800000" cy="3275714"/>
            <a:chOff x="8856544" y="2029940"/>
            <a:chExt cx="2269165" cy="3275714"/>
          </a:xfrm>
        </p:grpSpPr>
        <p:sp>
          <p:nvSpPr>
            <p:cNvPr id="59" name="Rounded Rectangle 36"/>
            <p:cNvSpPr/>
            <p:nvPr/>
          </p:nvSpPr>
          <p:spPr>
            <a:xfrm>
              <a:off x="8856544"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cs typeface="+mn-ea"/>
                <a:sym typeface="+mn-lt"/>
              </a:endParaRPr>
            </a:p>
          </p:txBody>
        </p:sp>
        <p:sp>
          <p:nvSpPr>
            <p:cNvPr id="60" name="Rectangle 37"/>
            <p:cNvSpPr/>
            <p:nvPr/>
          </p:nvSpPr>
          <p:spPr>
            <a:xfrm>
              <a:off x="8856544"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cs typeface="+mn-ea"/>
                <a:sym typeface="+mn-lt"/>
              </a:endParaRPr>
            </a:p>
          </p:txBody>
        </p:sp>
        <p:sp>
          <p:nvSpPr>
            <p:cNvPr id="61" name="TextBox 38"/>
            <p:cNvSpPr txBox="1"/>
            <p:nvPr/>
          </p:nvSpPr>
          <p:spPr>
            <a:xfrm>
              <a:off x="9670367" y="2195103"/>
              <a:ext cx="641521" cy="369332"/>
            </a:xfrm>
            <a:prstGeom prst="rect">
              <a:avLst/>
            </a:prstGeom>
            <a:noFill/>
          </p:spPr>
          <p:txBody>
            <a:bodyPr wrap="none" rtlCol="0">
              <a:spAutoFit/>
            </a:bodyPr>
            <a:lstStyle/>
            <a:p>
              <a:pPr algn="ctr"/>
              <a:r>
                <a:rPr lang="en-US" sz="900" dirty="0">
                  <a:solidFill>
                    <a:schemeClr val="bg1">
                      <a:lumMod val="85000"/>
                    </a:schemeClr>
                  </a:solidFill>
                  <a:cs typeface="+mn-ea"/>
                  <a:sym typeface="+mn-lt"/>
                </a:rPr>
                <a:t>Column:</a:t>
              </a:r>
            </a:p>
            <a:p>
              <a:pPr algn="ctr"/>
              <a:r>
                <a:rPr lang="en-US" sz="900" dirty="0">
                  <a:solidFill>
                    <a:schemeClr val="bg1">
                      <a:lumMod val="85000"/>
                    </a:schemeClr>
                  </a:solidFill>
                  <a:cs typeface="+mn-ea"/>
                  <a:sym typeface="+mn-lt"/>
                </a:rPr>
                <a:t>4/5/6</a:t>
              </a:r>
            </a:p>
          </p:txBody>
        </p:sp>
        <p:sp>
          <p:nvSpPr>
            <p:cNvPr id="62" name="Rectangle 40"/>
            <p:cNvSpPr/>
            <p:nvPr/>
          </p:nvSpPr>
          <p:spPr>
            <a:xfrm>
              <a:off x="8947318" y="3641654"/>
              <a:ext cx="2123385" cy="657681"/>
            </a:xfrm>
            <a:prstGeom prst="rect">
              <a:avLst/>
            </a:prstGeom>
          </p:spPr>
          <p:txBody>
            <a:bodyPr wrap="square">
              <a:spAutoFit/>
            </a:bodyPr>
            <a:lstStyle/>
            <a:p>
              <a:pPr algn="ctr"/>
              <a:r>
                <a:rPr lang="en-US" sz="900" dirty="0">
                  <a:solidFill>
                    <a:schemeClr val="bg1">
                      <a:lumMod val="85000"/>
                    </a:schemeClr>
                  </a:solidFill>
                  <a:cs typeface="+mn-ea"/>
                  <a:sym typeface="+mn-lt"/>
                </a:rPr>
                <a:t>Salary randomly stored in various cols, formats are different – converted into annual salary</a:t>
              </a:r>
            </a:p>
          </p:txBody>
        </p:sp>
        <p:sp>
          <p:nvSpPr>
            <p:cNvPr id="63" name="TextBox 41"/>
            <p:cNvSpPr txBox="1"/>
            <p:nvPr/>
          </p:nvSpPr>
          <p:spPr>
            <a:xfrm>
              <a:off x="9542130" y="4525703"/>
              <a:ext cx="898003" cy="230832"/>
            </a:xfrm>
            <a:prstGeom prst="rect">
              <a:avLst/>
            </a:prstGeom>
            <a:noFill/>
          </p:spPr>
          <p:txBody>
            <a:bodyPr wrap="none" rtlCol="0">
              <a:spAutoFit/>
            </a:bodyPr>
            <a:lstStyle/>
            <a:p>
              <a:pPr algn="ctr"/>
              <a:r>
                <a:rPr lang="en-US" sz="900" dirty="0">
                  <a:solidFill>
                    <a:schemeClr val="bg1"/>
                  </a:solidFill>
                  <a:cs typeface="+mn-ea"/>
                  <a:sym typeface="+mn-lt"/>
                </a:rPr>
                <a:t>Salary Range</a:t>
              </a:r>
            </a:p>
          </p:txBody>
        </p:sp>
      </p:grpSp>
      <p:sp>
        <p:nvSpPr>
          <p:cNvPr id="65" name="Rectangle 33"/>
          <p:cNvSpPr/>
          <p:nvPr/>
        </p:nvSpPr>
        <p:spPr>
          <a:xfrm>
            <a:off x="1933987" y="5478330"/>
            <a:ext cx="7579751" cy="369332"/>
          </a:xfrm>
          <a:prstGeom prst="rect">
            <a:avLst/>
          </a:prstGeom>
        </p:spPr>
        <p:txBody>
          <a:bodyPr wrap="square">
            <a:spAutoFit/>
          </a:bodyPr>
          <a:lstStyle/>
          <a:p>
            <a:pPr algn="ctr"/>
            <a:r>
              <a:rPr lang="en-US" sz="900" dirty="0">
                <a:solidFill>
                  <a:schemeClr val="bg1">
                    <a:lumMod val="85000"/>
                  </a:schemeClr>
                </a:solidFill>
                <a:cs typeface="+mn-ea"/>
                <a:sym typeface="+mn-lt"/>
              </a:rPr>
              <a:t>More info can be retrieved from raw data, depending on requirements and time </a:t>
            </a:r>
          </a:p>
          <a:p>
            <a:pPr algn="ctr"/>
            <a:endParaRPr lang="en-US" sz="900" dirty="0">
              <a:solidFill>
                <a:schemeClr val="bg1">
                  <a:lumMod val="85000"/>
                </a:schemeClr>
              </a:solidFill>
              <a:cs typeface="+mn-ea"/>
              <a:sym typeface="+mn-lt"/>
            </a:endParaRPr>
          </a:p>
        </p:txBody>
      </p:sp>
      <p:grpSp>
        <p:nvGrpSpPr>
          <p:cNvPr id="10" name="组合 9">
            <a:extLst>
              <a:ext uri="{FF2B5EF4-FFF2-40B4-BE49-F238E27FC236}">
                <a16:creationId xmlns:a16="http://schemas.microsoft.com/office/drawing/2014/main" id="{BCB3F603-66DF-EB44-BBF4-94C8A609B035}"/>
              </a:ext>
            </a:extLst>
          </p:cNvPr>
          <p:cNvGrpSpPr/>
          <p:nvPr/>
        </p:nvGrpSpPr>
        <p:grpSpPr>
          <a:xfrm>
            <a:off x="2135560" y="2060848"/>
            <a:ext cx="1800000" cy="3275714"/>
            <a:chOff x="2351784" y="2003939"/>
            <a:chExt cx="1800000" cy="3275714"/>
          </a:xfrm>
        </p:grpSpPr>
        <p:grpSp>
          <p:nvGrpSpPr>
            <p:cNvPr id="36" name="Group 2"/>
            <p:cNvGrpSpPr/>
            <p:nvPr/>
          </p:nvGrpSpPr>
          <p:grpSpPr>
            <a:xfrm>
              <a:off x="2351784" y="2003939"/>
              <a:ext cx="1800000" cy="3275714"/>
              <a:chOff x="3663042" y="2029940"/>
              <a:chExt cx="2269165" cy="3275714"/>
            </a:xfrm>
          </p:grpSpPr>
          <p:sp>
            <p:nvSpPr>
              <p:cNvPr id="37" name="Rounded Rectangle 24"/>
              <p:cNvSpPr/>
              <p:nvPr/>
            </p:nvSpPr>
            <p:spPr>
              <a:xfrm>
                <a:off x="3663042"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8" name="Rectangle 25"/>
              <p:cNvSpPr/>
              <p:nvPr/>
            </p:nvSpPr>
            <p:spPr>
              <a:xfrm>
                <a:off x="3663042"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TextBox 26"/>
              <p:cNvSpPr txBox="1"/>
              <p:nvPr/>
            </p:nvSpPr>
            <p:spPr>
              <a:xfrm>
                <a:off x="4476865" y="2195103"/>
                <a:ext cx="641521" cy="369332"/>
              </a:xfrm>
              <a:prstGeom prst="rect">
                <a:avLst/>
              </a:prstGeom>
              <a:noFill/>
            </p:spPr>
            <p:txBody>
              <a:bodyPr wrap="none" rtlCol="0">
                <a:spAutoFit/>
              </a:bodyPr>
              <a:lstStyle/>
              <a:p>
                <a:pPr algn="ctr"/>
                <a:r>
                  <a:rPr lang="en-US" altLang="zh-CN" sz="900" dirty="0">
                    <a:solidFill>
                      <a:schemeClr val="bg1">
                        <a:lumMod val="85000"/>
                      </a:schemeClr>
                    </a:solidFill>
                    <a:cs typeface="+mn-ea"/>
                    <a:sym typeface="+mn-lt"/>
                  </a:rPr>
                  <a:t>Column:</a:t>
                </a:r>
              </a:p>
              <a:p>
                <a:pPr algn="ctr"/>
                <a:r>
                  <a:rPr lang="en-US" altLang="zh-CN" sz="900" b="1" dirty="0">
                    <a:solidFill>
                      <a:schemeClr val="bg1">
                        <a:lumMod val="85000"/>
                      </a:schemeClr>
                    </a:solidFill>
                    <a:cs typeface="+mn-ea"/>
                    <a:sym typeface="+mn-lt"/>
                  </a:rPr>
                  <a:t>2</a:t>
                </a:r>
              </a:p>
            </p:txBody>
          </p:sp>
          <p:sp>
            <p:nvSpPr>
              <p:cNvPr id="40" name="Rectangle 28"/>
              <p:cNvSpPr/>
              <p:nvPr/>
            </p:nvSpPr>
            <p:spPr>
              <a:xfrm>
                <a:off x="3990628" y="3641654"/>
                <a:ext cx="1613992" cy="369332"/>
              </a:xfrm>
              <a:prstGeom prst="rect">
                <a:avLst/>
              </a:prstGeom>
            </p:spPr>
            <p:txBody>
              <a:bodyPr wrap="square">
                <a:spAutoFit/>
              </a:bodyPr>
              <a:lstStyle/>
              <a:p>
                <a:pPr algn="ctr"/>
                <a:r>
                  <a:rPr lang="en-US" sz="900" dirty="0">
                    <a:solidFill>
                      <a:schemeClr val="bg1">
                        <a:lumMod val="85000"/>
                      </a:schemeClr>
                    </a:solidFill>
                    <a:cs typeface="+mn-ea"/>
                    <a:sym typeface="+mn-lt"/>
                  </a:rPr>
                  <a:t>Company names who provide job opportunities</a:t>
                </a:r>
              </a:p>
            </p:txBody>
          </p:sp>
          <p:sp>
            <p:nvSpPr>
              <p:cNvPr id="49" name="TextBox 29"/>
              <p:cNvSpPr txBox="1"/>
              <p:nvPr/>
            </p:nvSpPr>
            <p:spPr>
              <a:xfrm>
                <a:off x="4441600" y="4525703"/>
                <a:ext cx="712054" cy="230832"/>
              </a:xfrm>
              <a:prstGeom prst="rect">
                <a:avLst/>
              </a:prstGeom>
              <a:noFill/>
            </p:spPr>
            <p:txBody>
              <a:bodyPr wrap="none" rtlCol="0">
                <a:spAutoFit/>
              </a:bodyPr>
              <a:lstStyle/>
              <a:p>
                <a:pPr algn="ctr"/>
                <a:r>
                  <a:rPr lang="en-US" sz="900" dirty="0">
                    <a:solidFill>
                      <a:schemeClr val="bg1"/>
                    </a:solidFill>
                    <a:cs typeface="+mn-ea"/>
                    <a:sym typeface="+mn-lt"/>
                  </a:rPr>
                  <a:t>Company</a:t>
                </a:r>
              </a:p>
            </p:txBody>
          </p:sp>
        </p:grpSp>
        <p:sp>
          <p:nvSpPr>
            <p:cNvPr id="45" name="Freeform 50">
              <a:extLst>
                <a:ext uri="{FF2B5EF4-FFF2-40B4-BE49-F238E27FC236}">
                  <a16:creationId xmlns:a16="http://schemas.microsoft.com/office/drawing/2014/main" id="{C972107A-85CB-8146-A0AA-84FE4F93DD14}"/>
                </a:ext>
              </a:extLst>
            </p:cNvPr>
            <p:cNvSpPr/>
            <p:nvPr/>
          </p:nvSpPr>
          <p:spPr>
            <a:xfrm>
              <a:off x="2861360" y="2683345"/>
              <a:ext cx="714360" cy="705079"/>
            </a:xfrm>
            <a:custGeom>
              <a:avLst/>
              <a:gdLst/>
              <a:ahLst/>
              <a:cxnLst/>
              <a:rect l="l" t="t" r="r" b="b"/>
              <a:pathLst>
                <a:path w="206276" h="203596">
                  <a:moveTo>
                    <a:pt x="95548" y="108049"/>
                  </a:moveTo>
                  <a:cubicBezTo>
                    <a:pt x="93762" y="108049"/>
                    <a:pt x="92199" y="108719"/>
                    <a:pt x="90860" y="110058"/>
                  </a:cubicBezTo>
                  <a:cubicBezTo>
                    <a:pt x="89520" y="111397"/>
                    <a:pt x="88850" y="112960"/>
                    <a:pt x="88850" y="114746"/>
                  </a:cubicBezTo>
                  <a:lnTo>
                    <a:pt x="88850" y="129927"/>
                  </a:lnTo>
                  <a:cubicBezTo>
                    <a:pt x="88850" y="134391"/>
                    <a:pt x="91083" y="136624"/>
                    <a:pt x="95548" y="136624"/>
                  </a:cubicBezTo>
                  <a:lnTo>
                    <a:pt x="110728" y="136624"/>
                  </a:lnTo>
                  <a:cubicBezTo>
                    <a:pt x="115193" y="136624"/>
                    <a:pt x="117426" y="134391"/>
                    <a:pt x="117426" y="129927"/>
                  </a:cubicBezTo>
                  <a:lnTo>
                    <a:pt x="117426" y="114746"/>
                  </a:lnTo>
                  <a:cubicBezTo>
                    <a:pt x="117426" y="112960"/>
                    <a:pt x="116756" y="111397"/>
                    <a:pt x="115416" y="110058"/>
                  </a:cubicBezTo>
                  <a:cubicBezTo>
                    <a:pt x="114077" y="108719"/>
                    <a:pt x="112514" y="108049"/>
                    <a:pt x="110728" y="108049"/>
                  </a:cubicBezTo>
                  <a:close/>
                  <a:moveTo>
                    <a:pt x="21878" y="54024"/>
                  </a:moveTo>
                  <a:cubicBezTo>
                    <a:pt x="19497" y="54024"/>
                    <a:pt x="17339" y="54992"/>
                    <a:pt x="15404" y="56926"/>
                  </a:cubicBezTo>
                  <a:cubicBezTo>
                    <a:pt x="13469" y="58861"/>
                    <a:pt x="12502" y="61019"/>
                    <a:pt x="12502" y="63400"/>
                  </a:cubicBezTo>
                  <a:lnTo>
                    <a:pt x="12502" y="117871"/>
                  </a:lnTo>
                  <a:lnTo>
                    <a:pt x="22771" y="117871"/>
                  </a:lnTo>
                  <a:cubicBezTo>
                    <a:pt x="24854" y="117871"/>
                    <a:pt x="25896" y="118913"/>
                    <a:pt x="25896" y="120997"/>
                  </a:cubicBezTo>
                  <a:cubicBezTo>
                    <a:pt x="25896" y="123080"/>
                    <a:pt x="24854" y="124122"/>
                    <a:pt x="22771" y="124122"/>
                  </a:cubicBezTo>
                  <a:lnTo>
                    <a:pt x="12502" y="124122"/>
                  </a:lnTo>
                  <a:lnTo>
                    <a:pt x="12502" y="181272"/>
                  </a:lnTo>
                  <a:cubicBezTo>
                    <a:pt x="12502" y="183951"/>
                    <a:pt x="13469" y="186184"/>
                    <a:pt x="15404" y="187970"/>
                  </a:cubicBezTo>
                  <a:cubicBezTo>
                    <a:pt x="17339" y="189755"/>
                    <a:pt x="19497" y="190648"/>
                    <a:pt x="21878" y="190648"/>
                  </a:cubicBezTo>
                  <a:lnTo>
                    <a:pt x="184398" y="190648"/>
                  </a:lnTo>
                  <a:cubicBezTo>
                    <a:pt x="186779" y="190648"/>
                    <a:pt x="188937" y="189755"/>
                    <a:pt x="190872" y="187970"/>
                  </a:cubicBezTo>
                  <a:cubicBezTo>
                    <a:pt x="192807" y="186184"/>
                    <a:pt x="193774" y="183951"/>
                    <a:pt x="193774" y="181272"/>
                  </a:cubicBezTo>
                  <a:lnTo>
                    <a:pt x="193774" y="124122"/>
                  </a:lnTo>
                  <a:lnTo>
                    <a:pt x="123676" y="124122"/>
                  </a:lnTo>
                  <a:lnTo>
                    <a:pt x="123676" y="130373"/>
                  </a:lnTo>
                  <a:cubicBezTo>
                    <a:pt x="123676" y="133647"/>
                    <a:pt x="122411" y="136549"/>
                    <a:pt x="119881" y="139079"/>
                  </a:cubicBezTo>
                  <a:cubicBezTo>
                    <a:pt x="117351" y="141610"/>
                    <a:pt x="114300" y="142875"/>
                    <a:pt x="110728" y="142875"/>
                  </a:cubicBezTo>
                  <a:lnTo>
                    <a:pt x="95548" y="142875"/>
                  </a:lnTo>
                  <a:cubicBezTo>
                    <a:pt x="91976" y="142875"/>
                    <a:pt x="88925" y="141610"/>
                    <a:pt x="86395" y="139079"/>
                  </a:cubicBezTo>
                  <a:cubicBezTo>
                    <a:pt x="83865" y="136549"/>
                    <a:pt x="82600" y="133647"/>
                    <a:pt x="82600" y="130373"/>
                  </a:cubicBezTo>
                  <a:lnTo>
                    <a:pt x="82600" y="124122"/>
                  </a:lnTo>
                  <a:lnTo>
                    <a:pt x="41523" y="124122"/>
                  </a:lnTo>
                  <a:cubicBezTo>
                    <a:pt x="39440" y="124122"/>
                    <a:pt x="38398" y="123080"/>
                    <a:pt x="38398" y="120997"/>
                  </a:cubicBezTo>
                  <a:cubicBezTo>
                    <a:pt x="38398" y="118913"/>
                    <a:pt x="39440" y="117871"/>
                    <a:pt x="41523" y="117871"/>
                  </a:cubicBezTo>
                  <a:lnTo>
                    <a:pt x="82600" y="117871"/>
                  </a:lnTo>
                  <a:lnTo>
                    <a:pt x="82600" y="114746"/>
                  </a:lnTo>
                  <a:cubicBezTo>
                    <a:pt x="82600" y="111174"/>
                    <a:pt x="83865" y="108123"/>
                    <a:pt x="86395" y="105593"/>
                  </a:cubicBezTo>
                  <a:cubicBezTo>
                    <a:pt x="88925" y="103063"/>
                    <a:pt x="91976" y="101798"/>
                    <a:pt x="95548" y="101798"/>
                  </a:cubicBezTo>
                  <a:lnTo>
                    <a:pt x="110728" y="101798"/>
                  </a:lnTo>
                  <a:cubicBezTo>
                    <a:pt x="114300" y="101798"/>
                    <a:pt x="117351" y="103063"/>
                    <a:pt x="119881" y="105593"/>
                  </a:cubicBezTo>
                  <a:cubicBezTo>
                    <a:pt x="122411" y="108123"/>
                    <a:pt x="123676" y="111174"/>
                    <a:pt x="123676" y="114746"/>
                  </a:cubicBezTo>
                  <a:lnTo>
                    <a:pt x="123676" y="117871"/>
                  </a:lnTo>
                  <a:lnTo>
                    <a:pt x="193774" y="117871"/>
                  </a:lnTo>
                  <a:lnTo>
                    <a:pt x="193774" y="63400"/>
                  </a:lnTo>
                  <a:cubicBezTo>
                    <a:pt x="193774" y="61019"/>
                    <a:pt x="192807" y="58861"/>
                    <a:pt x="190872" y="56926"/>
                  </a:cubicBezTo>
                  <a:cubicBezTo>
                    <a:pt x="188937" y="54992"/>
                    <a:pt x="186779" y="54024"/>
                    <a:pt x="184398" y="54024"/>
                  </a:cubicBezTo>
                  <a:close/>
                  <a:moveTo>
                    <a:pt x="89743" y="12948"/>
                  </a:moveTo>
                  <a:cubicBezTo>
                    <a:pt x="84981" y="12948"/>
                    <a:pt x="82600" y="15329"/>
                    <a:pt x="82600" y="20091"/>
                  </a:cubicBezTo>
                  <a:lnTo>
                    <a:pt x="82600" y="41523"/>
                  </a:lnTo>
                  <a:lnTo>
                    <a:pt x="123676" y="41523"/>
                  </a:lnTo>
                  <a:lnTo>
                    <a:pt x="123676" y="20091"/>
                  </a:lnTo>
                  <a:cubicBezTo>
                    <a:pt x="123676" y="15329"/>
                    <a:pt x="119807" y="12948"/>
                    <a:pt x="112068" y="12948"/>
                  </a:cubicBezTo>
                  <a:close/>
                  <a:moveTo>
                    <a:pt x="89743" y="0"/>
                  </a:moveTo>
                  <a:lnTo>
                    <a:pt x="115193" y="0"/>
                  </a:lnTo>
                  <a:cubicBezTo>
                    <a:pt x="121742" y="0"/>
                    <a:pt x="126950" y="1860"/>
                    <a:pt x="130820" y="5581"/>
                  </a:cubicBezTo>
                  <a:cubicBezTo>
                    <a:pt x="134690" y="9301"/>
                    <a:pt x="136624" y="14138"/>
                    <a:pt x="136624" y="20091"/>
                  </a:cubicBezTo>
                  <a:lnTo>
                    <a:pt x="136624" y="41523"/>
                  </a:lnTo>
                  <a:lnTo>
                    <a:pt x="184398" y="41523"/>
                  </a:lnTo>
                  <a:cubicBezTo>
                    <a:pt x="190351" y="41523"/>
                    <a:pt x="195486" y="43681"/>
                    <a:pt x="199802" y="47997"/>
                  </a:cubicBezTo>
                  <a:cubicBezTo>
                    <a:pt x="204118" y="52313"/>
                    <a:pt x="206276" y="57447"/>
                    <a:pt x="206276" y="63400"/>
                  </a:cubicBezTo>
                  <a:lnTo>
                    <a:pt x="206276" y="181272"/>
                  </a:lnTo>
                  <a:cubicBezTo>
                    <a:pt x="206276" y="187225"/>
                    <a:pt x="204118" y="192434"/>
                    <a:pt x="199802" y="196899"/>
                  </a:cubicBezTo>
                  <a:cubicBezTo>
                    <a:pt x="195486" y="201364"/>
                    <a:pt x="190351" y="203596"/>
                    <a:pt x="184398" y="203596"/>
                  </a:cubicBezTo>
                  <a:lnTo>
                    <a:pt x="21878" y="203596"/>
                  </a:lnTo>
                  <a:cubicBezTo>
                    <a:pt x="15925" y="203596"/>
                    <a:pt x="10790" y="201364"/>
                    <a:pt x="6474" y="196899"/>
                  </a:cubicBezTo>
                  <a:cubicBezTo>
                    <a:pt x="2158" y="192434"/>
                    <a:pt x="0" y="187225"/>
                    <a:pt x="0" y="181272"/>
                  </a:cubicBezTo>
                  <a:lnTo>
                    <a:pt x="0" y="63400"/>
                  </a:lnTo>
                  <a:cubicBezTo>
                    <a:pt x="0" y="57447"/>
                    <a:pt x="2158" y="52313"/>
                    <a:pt x="6474" y="47997"/>
                  </a:cubicBezTo>
                  <a:cubicBezTo>
                    <a:pt x="10790" y="43681"/>
                    <a:pt x="15925" y="41523"/>
                    <a:pt x="21878" y="41523"/>
                  </a:cubicBezTo>
                  <a:lnTo>
                    <a:pt x="69652" y="41523"/>
                  </a:lnTo>
                  <a:lnTo>
                    <a:pt x="69652" y="20091"/>
                  </a:lnTo>
                  <a:cubicBezTo>
                    <a:pt x="69652" y="14138"/>
                    <a:pt x="71363" y="9301"/>
                    <a:pt x="74786" y="5581"/>
                  </a:cubicBezTo>
                  <a:cubicBezTo>
                    <a:pt x="78209" y="1860"/>
                    <a:pt x="83195" y="0"/>
                    <a:pt x="89743"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bg1">
                    <a:lumMod val="85000"/>
                  </a:schemeClr>
                </a:solidFill>
                <a:cs typeface="+mn-ea"/>
                <a:sym typeface="+mn-lt"/>
              </a:endParaRPr>
            </a:p>
          </p:txBody>
        </p:sp>
      </p:grpSp>
      <p:grpSp>
        <p:nvGrpSpPr>
          <p:cNvPr id="9" name="组合 8">
            <a:extLst>
              <a:ext uri="{FF2B5EF4-FFF2-40B4-BE49-F238E27FC236}">
                <a16:creationId xmlns:a16="http://schemas.microsoft.com/office/drawing/2014/main" id="{521D3CDA-DC1B-4147-A7DB-CAF4673AC068}"/>
              </a:ext>
            </a:extLst>
          </p:cNvPr>
          <p:cNvGrpSpPr/>
          <p:nvPr/>
        </p:nvGrpSpPr>
        <p:grpSpPr>
          <a:xfrm>
            <a:off x="4079776" y="2060848"/>
            <a:ext cx="1800000" cy="3275714"/>
            <a:chOff x="4757843" y="2031388"/>
            <a:chExt cx="1800000" cy="3275714"/>
          </a:xfrm>
        </p:grpSpPr>
        <p:grpSp>
          <p:nvGrpSpPr>
            <p:cNvPr id="51" name="Group 5"/>
            <p:cNvGrpSpPr/>
            <p:nvPr/>
          </p:nvGrpSpPr>
          <p:grpSpPr>
            <a:xfrm>
              <a:off x="4757843" y="2031388"/>
              <a:ext cx="1800000" cy="3275714"/>
              <a:chOff x="6259793" y="2029940"/>
              <a:chExt cx="2269165" cy="3275714"/>
            </a:xfrm>
          </p:grpSpPr>
          <p:sp>
            <p:nvSpPr>
              <p:cNvPr id="52" name="Rounded Rectangle 30"/>
              <p:cNvSpPr/>
              <p:nvPr/>
            </p:nvSpPr>
            <p:spPr>
              <a:xfrm>
                <a:off x="6259793"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cs typeface="+mn-ea"/>
                  <a:sym typeface="+mn-lt"/>
                </a:endParaRPr>
              </a:p>
            </p:txBody>
          </p:sp>
          <p:sp>
            <p:nvSpPr>
              <p:cNvPr id="53" name="Rectangle 31"/>
              <p:cNvSpPr/>
              <p:nvPr/>
            </p:nvSpPr>
            <p:spPr>
              <a:xfrm>
                <a:off x="6259793"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cs typeface="+mn-ea"/>
                  <a:sym typeface="+mn-lt"/>
                </a:endParaRPr>
              </a:p>
            </p:txBody>
          </p:sp>
          <p:sp>
            <p:nvSpPr>
              <p:cNvPr id="54" name="TextBox 32"/>
              <p:cNvSpPr txBox="1"/>
              <p:nvPr/>
            </p:nvSpPr>
            <p:spPr>
              <a:xfrm>
                <a:off x="7073614" y="2195103"/>
                <a:ext cx="641522" cy="369332"/>
              </a:xfrm>
              <a:prstGeom prst="rect">
                <a:avLst/>
              </a:prstGeom>
              <a:noFill/>
            </p:spPr>
            <p:txBody>
              <a:bodyPr wrap="none" rtlCol="0">
                <a:spAutoFit/>
              </a:bodyPr>
              <a:lstStyle/>
              <a:p>
                <a:pPr algn="ctr"/>
                <a:r>
                  <a:rPr lang="en-US" altLang="zh-CN" sz="900" dirty="0">
                    <a:solidFill>
                      <a:schemeClr val="bg1">
                        <a:lumMod val="85000"/>
                      </a:schemeClr>
                    </a:solidFill>
                    <a:cs typeface="+mn-ea"/>
                    <a:sym typeface="+mn-lt"/>
                  </a:rPr>
                  <a:t>Column:</a:t>
                </a:r>
              </a:p>
              <a:p>
                <a:pPr algn="ctr"/>
                <a:r>
                  <a:rPr lang="en-US" altLang="zh-CN" sz="900" b="1" dirty="0">
                    <a:solidFill>
                      <a:schemeClr val="bg1">
                        <a:lumMod val="85000"/>
                      </a:schemeClr>
                    </a:solidFill>
                    <a:cs typeface="+mn-ea"/>
                    <a:sym typeface="+mn-lt"/>
                  </a:rPr>
                  <a:t>3</a:t>
                </a:r>
              </a:p>
            </p:txBody>
          </p:sp>
          <p:sp>
            <p:nvSpPr>
              <p:cNvPr id="55" name="Rectangle 34"/>
              <p:cNvSpPr/>
              <p:nvPr/>
            </p:nvSpPr>
            <p:spPr>
              <a:xfrm>
                <a:off x="6587379" y="3641654"/>
                <a:ext cx="1613992" cy="230832"/>
              </a:xfrm>
              <a:prstGeom prst="rect">
                <a:avLst/>
              </a:prstGeom>
            </p:spPr>
            <p:txBody>
              <a:bodyPr wrap="square">
                <a:spAutoFit/>
              </a:bodyPr>
              <a:lstStyle/>
              <a:p>
                <a:pPr algn="ctr"/>
                <a:r>
                  <a:rPr lang="en-US" sz="900" dirty="0">
                    <a:solidFill>
                      <a:schemeClr val="bg1">
                        <a:lumMod val="85000"/>
                      </a:schemeClr>
                    </a:solidFill>
                    <a:cs typeface="+mn-ea"/>
                    <a:sym typeface="+mn-lt"/>
                  </a:rPr>
                  <a:t>The job locations</a:t>
                </a:r>
              </a:p>
            </p:txBody>
          </p:sp>
          <p:sp>
            <p:nvSpPr>
              <p:cNvPr id="56" name="TextBox 35"/>
              <p:cNvSpPr txBox="1"/>
              <p:nvPr/>
            </p:nvSpPr>
            <p:spPr>
              <a:xfrm>
                <a:off x="7065601" y="4525703"/>
                <a:ext cx="657552" cy="230832"/>
              </a:xfrm>
              <a:prstGeom prst="rect">
                <a:avLst/>
              </a:prstGeom>
              <a:noFill/>
            </p:spPr>
            <p:txBody>
              <a:bodyPr wrap="none" rtlCol="0">
                <a:spAutoFit/>
              </a:bodyPr>
              <a:lstStyle/>
              <a:p>
                <a:pPr algn="ctr"/>
                <a:r>
                  <a:rPr lang="en-US" sz="900" dirty="0">
                    <a:solidFill>
                      <a:schemeClr val="bg1"/>
                    </a:solidFill>
                    <a:cs typeface="+mn-ea"/>
                    <a:sym typeface="+mn-lt"/>
                  </a:rPr>
                  <a:t>Location</a:t>
                </a:r>
              </a:p>
            </p:txBody>
          </p:sp>
        </p:grpSp>
        <p:pic>
          <p:nvPicPr>
            <p:cNvPr id="6" name="图形 5" descr="罗盘">
              <a:extLst>
                <a:ext uri="{FF2B5EF4-FFF2-40B4-BE49-F238E27FC236}">
                  <a16:creationId xmlns:a16="http://schemas.microsoft.com/office/drawing/2014/main" id="{7F2A6833-2E74-834E-B462-C8816D17C5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4571" y="2693381"/>
              <a:ext cx="804343" cy="804343"/>
            </a:xfrm>
            <a:prstGeom prst="rect">
              <a:avLst/>
            </a:prstGeom>
          </p:spPr>
        </p:pic>
      </p:grpSp>
      <p:pic>
        <p:nvPicPr>
          <p:cNvPr id="8" name="图形 7" descr="钱">
            <a:extLst>
              <a:ext uri="{FF2B5EF4-FFF2-40B4-BE49-F238E27FC236}">
                <a16:creationId xmlns:a16="http://schemas.microsoft.com/office/drawing/2014/main" id="{E54169F6-35D6-7945-A38C-5779A530DC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66176" y="2612784"/>
            <a:ext cx="914400" cy="914400"/>
          </a:xfrm>
          <a:prstGeom prst="rect">
            <a:avLst/>
          </a:prstGeom>
        </p:spPr>
      </p:pic>
      <p:grpSp>
        <p:nvGrpSpPr>
          <p:cNvPr id="46" name="Group 1">
            <a:extLst>
              <a:ext uri="{FF2B5EF4-FFF2-40B4-BE49-F238E27FC236}">
                <a16:creationId xmlns:a16="http://schemas.microsoft.com/office/drawing/2014/main" id="{D24AE8F3-3FE5-5A47-8091-E035920B254A}"/>
              </a:ext>
            </a:extLst>
          </p:cNvPr>
          <p:cNvGrpSpPr/>
          <p:nvPr/>
        </p:nvGrpSpPr>
        <p:grpSpPr>
          <a:xfrm>
            <a:off x="6023992" y="2060848"/>
            <a:ext cx="1800000" cy="3275714"/>
            <a:chOff x="1066291" y="2029940"/>
            <a:chExt cx="2269165" cy="3275714"/>
          </a:xfrm>
        </p:grpSpPr>
        <p:sp>
          <p:nvSpPr>
            <p:cNvPr id="47" name="Rounded Rectangle 3">
              <a:extLst>
                <a:ext uri="{FF2B5EF4-FFF2-40B4-BE49-F238E27FC236}">
                  <a16:creationId xmlns:a16="http://schemas.microsoft.com/office/drawing/2014/main" id="{E291F0C3-3A41-A64A-BA5F-8345E2F3F868}"/>
                </a:ext>
              </a:extLst>
            </p:cNvPr>
            <p:cNvSpPr/>
            <p:nvPr/>
          </p:nvSpPr>
          <p:spPr>
            <a:xfrm>
              <a:off x="1066291"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Rectangle 11">
              <a:extLst>
                <a:ext uri="{FF2B5EF4-FFF2-40B4-BE49-F238E27FC236}">
                  <a16:creationId xmlns:a16="http://schemas.microsoft.com/office/drawing/2014/main" id="{9B058D54-F790-EE42-A000-2BCA6D0FF6D5}"/>
                </a:ext>
              </a:extLst>
            </p:cNvPr>
            <p:cNvSpPr/>
            <p:nvPr/>
          </p:nvSpPr>
          <p:spPr>
            <a:xfrm>
              <a:off x="1066291"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6" name="TextBox 4">
              <a:extLst>
                <a:ext uri="{FF2B5EF4-FFF2-40B4-BE49-F238E27FC236}">
                  <a16:creationId xmlns:a16="http://schemas.microsoft.com/office/drawing/2014/main" id="{E136353E-307B-FB4A-9910-37E78CF72E82}"/>
                </a:ext>
              </a:extLst>
            </p:cNvPr>
            <p:cNvSpPr txBox="1"/>
            <p:nvPr/>
          </p:nvSpPr>
          <p:spPr>
            <a:xfrm>
              <a:off x="1880114" y="2195103"/>
              <a:ext cx="641521" cy="369332"/>
            </a:xfrm>
            <a:prstGeom prst="rect">
              <a:avLst/>
            </a:prstGeom>
            <a:noFill/>
          </p:spPr>
          <p:txBody>
            <a:bodyPr wrap="none" rtlCol="0">
              <a:spAutoFit/>
            </a:bodyPr>
            <a:lstStyle/>
            <a:p>
              <a:pPr algn="ctr"/>
              <a:r>
                <a:rPr lang="en-US" sz="900" dirty="0">
                  <a:solidFill>
                    <a:schemeClr val="bg1">
                      <a:lumMod val="85000"/>
                    </a:schemeClr>
                  </a:solidFill>
                  <a:cs typeface="+mn-ea"/>
                  <a:sym typeface="+mn-lt"/>
                </a:rPr>
                <a:t>Column:</a:t>
              </a:r>
            </a:p>
            <a:p>
              <a:pPr algn="ctr"/>
              <a:r>
                <a:rPr lang="en-US" sz="900" b="1" dirty="0">
                  <a:solidFill>
                    <a:schemeClr val="bg1">
                      <a:lumMod val="85000"/>
                    </a:schemeClr>
                  </a:solidFill>
                  <a:cs typeface="+mn-ea"/>
                  <a:sym typeface="+mn-lt"/>
                </a:rPr>
                <a:t>4/5</a:t>
              </a:r>
            </a:p>
          </p:txBody>
        </p:sp>
        <p:sp>
          <p:nvSpPr>
            <p:cNvPr id="67" name="Rectangle 19">
              <a:extLst>
                <a:ext uri="{FF2B5EF4-FFF2-40B4-BE49-F238E27FC236}">
                  <a16:creationId xmlns:a16="http://schemas.microsoft.com/office/drawing/2014/main" id="{F97A4245-3481-5F48-B17F-BDB03D83494C}"/>
                </a:ext>
              </a:extLst>
            </p:cNvPr>
            <p:cNvSpPr/>
            <p:nvPr/>
          </p:nvSpPr>
          <p:spPr>
            <a:xfrm>
              <a:off x="1393877" y="3641654"/>
              <a:ext cx="1613992" cy="369332"/>
            </a:xfrm>
            <a:prstGeom prst="rect">
              <a:avLst/>
            </a:prstGeom>
          </p:spPr>
          <p:txBody>
            <a:bodyPr wrap="square">
              <a:spAutoFit/>
            </a:bodyPr>
            <a:lstStyle/>
            <a:p>
              <a:pPr algn="ctr"/>
              <a:r>
                <a:rPr lang="en-US" sz="900" dirty="0">
                  <a:solidFill>
                    <a:schemeClr val="bg1">
                      <a:lumMod val="85000"/>
                    </a:schemeClr>
                  </a:solidFill>
                  <a:cs typeface="+mn-ea"/>
                  <a:sym typeface="+mn-lt"/>
                </a:rPr>
                <a:t>Brief time for posting job positions</a:t>
              </a:r>
            </a:p>
          </p:txBody>
        </p:sp>
        <p:sp>
          <p:nvSpPr>
            <p:cNvPr id="68" name="TextBox 7">
              <a:extLst>
                <a:ext uri="{FF2B5EF4-FFF2-40B4-BE49-F238E27FC236}">
                  <a16:creationId xmlns:a16="http://schemas.microsoft.com/office/drawing/2014/main" id="{650B02E6-D8E0-0A47-82BF-99B4315E48FD}"/>
                </a:ext>
              </a:extLst>
            </p:cNvPr>
            <p:cNvSpPr txBox="1"/>
            <p:nvPr/>
          </p:nvSpPr>
          <p:spPr>
            <a:xfrm>
              <a:off x="1836835" y="4525703"/>
              <a:ext cx="728084" cy="230832"/>
            </a:xfrm>
            <a:prstGeom prst="rect">
              <a:avLst/>
            </a:prstGeom>
            <a:noFill/>
          </p:spPr>
          <p:txBody>
            <a:bodyPr wrap="none" rtlCol="0">
              <a:spAutoFit/>
            </a:bodyPr>
            <a:lstStyle/>
            <a:p>
              <a:pPr algn="ctr"/>
              <a:r>
                <a:rPr lang="en-US" sz="900" dirty="0">
                  <a:solidFill>
                    <a:schemeClr val="bg1"/>
                  </a:solidFill>
                  <a:cs typeface="+mn-ea"/>
                  <a:sym typeface="+mn-lt"/>
                </a:rPr>
                <a:t>Post Time</a:t>
              </a:r>
            </a:p>
          </p:txBody>
        </p:sp>
      </p:grpSp>
      <p:grpSp>
        <p:nvGrpSpPr>
          <p:cNvPr id="70" name="Group 1">
            <a:extLst>
              <a:ext uri="{FF2B5EF4-FFF2-40B4-BE49-F238E27FC236}">
                <a16:creationId xmlns:a16="http://schemas.microsoft.com/office/drawing/2014/main" id="{DE8535A4-65EF-ED4A-9953-4CD571B6A516}"/>
              </a:ext>
            </a:extLst>
          </p:cNvPr>
          <p:cNvGrpSpPr/>
          <p:nvPr/>
        </p:nvGrpSpPr>
        <p:grpSpPr>
          <a:xfrm>
            <a:off x="7968208" y="2050213"/>
            <a:ext cx="1800000" cy="3275714"/>
            <a:chOff x="1066291" y="2029940"/>
            <a:chExt cx="2269165" cy="3275714"/>
          </a:xfrm>
        </p:grpSpPr>
        <p:sp>
          <p:nvSpPr>
            <p:cNvPr id="71" name="Rounded Rectangle 3">
              <a:extLst>
                <a:ext uri="{FF2B5EF4-FFF2-40B4-BE49-F238E27FC236}">
                  <a16:creationId xmlns:a16="http://schemas.microsoft.com/office/drawing/2014/main" id="{6F0B1DA9-94C1-2548-BFFE-048309374B27}"/>
                </a:ext>
              </a:extLst>
            </p:cNvPr>
            <p:cNvSpPr/>
            <p:nvPr/>
          </p:nvSpPr>
          <p:spPr>
            <a:xfrm>
              <a:off x="1066291"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2" name="Rectangle 11">
              <a:extLst>
                <a:ext uri="{FF2B5EF4-FFF2-40B4-BE49-F238E27FC236}">
                  <a16:creationId xmlns:a16="http://schemas.microsoft.com/office/drawing/2014/main" id="{CCEC83DF-9563-7C4D-9166-BC112067AA62}"/>
                </a:ext>
              </a:extLst>
            </p:cNvPr>
            <p:cNvSpPr/>
            <p:nvPr/>
          </p:nvSpPr>
          <p:spPr>
            <a:xfrm>
              <a:off x="1066291"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3" name="TextBox 4">
              <a:extLst>
                <a:ext uri="{FF2B5EF4-FFF2-40B4-BE49-F238E27FC236}">
                  <a16:creationId xmlns:a16="http://schemas.microsoft.com/office/drawing/2014/main" id="{E76C095B-D1AD-104D-8615-AEC7032F5E6C}"/>
                </a:ext>
              </a:extLst>
            </p:cNvPr>
            <p:cNvSpPr txBox="1"/>
            <p:nvPr/>
          </p:nvSpPr>
          <p:spPr>
            <a:xfrm>
              <a:off x="1880114" y="2195103"/>
              <a:ext cx="641521" cy="369332"/>
            </a:xfrm>
            <a:prstGeom prst="rect">
              <a:avLst/>
            </a:prstGeom>
            <a:noFill/>
          </p:spPr>
          <p:txBody>
            <a:bodyPr wrap="none" rtlCol="0">
              <a:spAutoFit/>
            </a:bodyPr>
            <a:lstStyle/>
            <a:p>
              <a:pPr algn="ctr"/>
              <a:r>
                <a:rPr lang="en-US" sz="900" dirty="0">
                  <a:solidFill>
                    <a:schemeClr val="bg1">
                      <a:lumMod val="85000"/>
                    </a:schemeClr>
                  </a:solidFill>
                  <a:cs typeface="+mn-ea"/>
                  <a:sym typeface="+mn-lt"/>
                </a:rPr>
                <a:t>Column:</a:t>
              </a:r>
            </a:p>
            <a:p>
              <a:pPr algn="ctr"/>
              <a:r>
                <a:rPr lang="en-US" sz="900" b="1" dirty="0">
                  <a:solidFill>
                    <a:schemeClr val="bg1">
                      <a:lumMod val="85000"/>
                    </a:schemeClr>
                  </a:solidFill>
                  <a:cs typeface="+mn-ea"/>
                  <a:sym typeface="+mn-lt"/>
                </a:rPr>
                <a:t>4/5/6</a:t>
              </a:r>
            </a:p>
          </p:txBody>
        </p:sp>
        <p:sp>
          <p:nvSpPr>
            <p:cNvPr id="74" name="Rectangle 19">
              <a:extLst>
                <a:ext uri="{FF2B5EF4-FFF2-40B4-BE49-F238E27FC236}">
                  <a16:creationId xmlns:a16="http://schemas.microsoft.com/office/drawing/2014/main" id="{9D34DC17-7149-694B-B8E5-28D7F009725B}"/>
                </a:ext>
              </a:extLst>
            </p:cNvPr>
            <p:cNvSpPr/>
            <p:nvPr/>
          </p:nvSpPr>
          <p:spPr>
            <a:xfrm>
              <a:off x="1393877" y="3641654"/>
              <a:ext cx="1613992" cy="369332"/>
            </a:xfrm>
            <a:prstGeom prst="rect">
              <a:avLst/>
            </a:prstGeom>
          </p:spPr>
          <p:txBody>
            <a:bodyPr wrap="square">
              <a:spAutoFit/>
            </a:bodyPr>
            <a:lstStyle/>
            <a:p>
              <a:pPr algn="ctr"/>
              <a:r>
                <a:rPr lang="en-US" sz="900" dirty="0">
                  <a:solidFill>
                    <a:schemeClr val="bg1">
                      <a:lumMod val="85000"/>
                    </a:schemeClr>
                  </a:solidFill>
                  <a:cs typeface="+mn-ea"/>
                  <a:sym typeface="+mn-lt"/>
                </a:rPr>
                <a:t>Specific job titles of Admin/ Bank domain</a:t>
              </a:r>
            </a:p>
          </p:txBody>
        </p:sp>
        <p:sp>
          <p:nvSpPr>
            <p:cNvPr id="75" name="TextBox 7">
              <a:extLst>
                <a:ext uri="{FF2B5EF4-FFF2-40B4-BE49-F238E27FC236}">
                  <a16:creationId xmlns:a16="http://schemas.microsoft.com/office/drawing/2014/main" id="{CFBC6A5B-D455-6F41-BF5A-598EF17869BE}"/>
                </a:ext>
              </a:extLst>
            </p:cNvPr>
            <p:cNvSpPr txBox="1"/>
            <p:nvPr/>
          </p:nvSpPr>
          <p:spPr>
            <a:xfrm>
              <a:off x="1749473" y="4525703"/>
              <a:ext cx="902812" cy="230832"/>
            </a:xfrm>
            <a:prstGeom prst="rect">
              <a:avLst/>
            </a:prstGeom>
            <a:noFill/>
          </p:spPr>
          <p:txBody>
            <a:bodyPr wrap="none" rtlCol="0">
              <a:spAutoFit/>
            </a:bodyPr>
            <a:lstStyle/>
            <a:p>
              <a:pPr algn="ctr"/>
              <a:r>
                <a:rPr lang="en-US" sz="900" dirty="0">
                  <a:solidFill>
                    <a:schemeClr val="bg1"/>
                  </a:solidFill>
                  <a:cs typeface="+mn-ea"/>
                  <a:sym typeface="+mn-lt"/>
                </a:rPr>
                <a:t>Classification</a:t>
              </a:r>
            </a:p>
          </p:txBody>
        </p:sp>
      </p:grpSp>
      <p:pic>
        <p:nvPicPr>
          <p:cNvPr id="13" name="图形 12" descr="沙漏">
            <a:extLst>
              <a:ext uri="{FF2B5EF4-FFF2-40B4-BE49-F238E27FC236}">
                <a16:creationId xmlns:a16="http://schemas.microsoft.com/office/drawing/2014/main" id="{9EED12C6-994C-7D43-8512-AA249F9ACF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44407" y="2737111"/>
            <a:ext cx="810656" cy="810656"/>
          </a:xfrm>
          <a:prstGeom prst="rect">
            <a:avLst/>
          </a:prstGeom>
        </p:spPr>
      </p:pic>
      <p:pic>
        <p:nvPicPr>
          <p:cNvPr id="15" name="图形 14" descr="筛选">
            <a:extLst>
              <a:ext uri="{FF2B5EF4-FFF2-40B4-BE49-F238E27FC236}">
                <a16:creationId xmlns:a16="http://schemas.microsoft.com/office/drawing/2014/main" id="{2DA60EA0-BC5A-734B-834E-EF38E5125F9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52971" y="2759669"/>
            <a:ext cx="804343" cy="804343"/>
          </a:xfrm>
          <a:prstGeom prst="rect">
            <a:avLst/>
          </a:prstGeom>
        </p:spPr>
      </p:pic>
    </p:spTree>
    <p:custDataLst>
      <p:tags r:id="rId1"/>
    </p:custDataLst>
    <p:extLst>
      <p:ext uri="{BB962C8B-B14F-4D97-AF65-F5344CB8AC3E}">
        <p14:creationId xmlns:p14="http://schemas.microsoft.com/office/powerpoint/2010/main" val="1602846634"/>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Oval 50"/>
          <p:cNvSpPr/>
          <p:nvPr/>
        </p:nvSpPr>
        <p:spPr bwMode="auto">
          <a:xfrm>
            <a:off x="7520384" y="1829048"/>
            <a:ext cx="2032000" cy="2032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cs typeface="+mn-ea"/>
              <a:sym typeface="+mn-lt"/>
            </a:endParaRPr>
          </a:p>
        </p:txBody>
      </p:sp>
      <p:sp>
        <p:nvSpPr>
          <p:cNvPr id="57" name="Oval 49"/>
          <p:cNvSpPr/>
          <p:nvPr/>
        </p:nvSpPr>
        <p:spPr bwMode="auto">
          <a:xfrm>
            <a:off x="5735960" y="1829048"/>
            <a:ext cx="2032000" cy="2032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cs typeface="+mn-ea"/>
              <a:sym typeface="+mn-lt"/>
            </a:endParaRPr>
          </a:p>
        </p:txBody>
      </p:sp>
      <p:sp>
        <p:nvSpPr>
          <p:cNvPr id="60" name="Oval 47"/>
          <p:cNvSpPr/>
          <p:nvPr/>
        </p:nvSpPr>
        <p:spPr bwMode="auto">
          <a:xfrm>
            <a:off x="3897585" y="1829048"/>
            <a:ext cx="2032000" cy="2032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cs typeface="+mn-ea"/>
              <a:sym typeface="+mn-lt"/>
            </a:endParaRPr>
          </a:p>
        </p:txBody>
      </p:sp>
      <p:sp>
        <p:nvSpPr>
          <p:cNvPr id="63" name="Oval 2"/>
          <p:cNvSpPr/>
          <p:nvPr/>
        </p:nvSpPr>
        <p:spPr bwMode="auto">
          <a:xfrm>
            <a:off x="2063552" y="1829048"/>
            <a:ext cx="2032000" cy="2032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cs typeface="+mn-ea"/>
              <a:sym typeface="+mn-lt"/>
            </a:endParaRPr>
          </a:p>
        </p:txBody>
      </p:sp>
      <p:sp>
        <p:nvSpPr>
          <p:cNvPr id="65" name="Content Placeholder 2"/>
          <p:cNvSpPr txBox="1">
            <a:spLocks noChangeArrowheads="1"/>
          </p:cNvSpPr>
          <p:nvPr/>
        </p:nvSpPr>
        <p:spPr bwMode="auto">
          <a:xfrm>
            <a:off x="809625" y="5156200"/>
            <a:ext cx="105727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20000"/>
              </a:spcBef>
            </a:pPr>
            <a:endParaRPr lang="en-US" altLang="zh-CN" sz="1200" dirty="0">
              <a:solidFill>
                <a:schemeClr val="bg1">
                  <a:lumMod val="85000"/>
                </a:schemeClr>
              </a:solidFill>
              <a:latin typeface="+mn-lt"/>
              <a:ea typeface="+mn-ea"/>
              <a:cs typeface="+mn-ea"/>
              <a:sym typeface="+mn-lt"/>
            </a:endParaRPr>
          </a:p>
        </p:txBody>
      </p:sp>
      <p:cxnSp>
        <p:nvCxnSpPr>
          <p:cNvPr id="66" name="Straight Connector 83"/>
          <p:cNvCxnSpPr>
            <a:cxnSpLocks noChangeShapeType="1"/>
          </p:cNvCxnSpPr>
          <p:nvPr/>
        </p:nvCxnSpPr>
        <p:spPr bwMode="auto">
          <a:xfrm flipH="1">
            <a:off x="992981" y="4221088"/>
            <a:ext cx="10206037" cy="0"/>
          </a:xfrm>
          <a:prstGeom prst="line">
            <a:avLst/>
          </a:prstGeom>
          <a:noFill/>
          <a:ln w="9525">
            <a:solidFill>
              <a:srgbClr val="D9D9D9"/>
            </a:solidFill>
            <a:prstDash val="sysDot"/>
            <a:round/>
            <a:headEnd/>
            <a:tailEnd/>
          </a:ln>
          <a:extLst>
            <a:ext uri="{909E8E84-426E-40DD-AFC4-6F175D3DCCD1}">
              <a14:hiddenFill xmlns:a14="http://schemas.microsoft.com/office/drawing/2010/main">
                <a:noFill/>
              </a14:hiddenFill>
            </a:ext>
          </a:extLst>
        </p:spPr>
      </p:cxnSp>
      <p:grpSp>
        <p:nvGrpSpPr>
          <p:cNvPr id="36" name="组合 35"/>
          <p:cNvGrpSpPr/>
          <p:nvPr/>
        </p:nvGrpSpPr>
        <p:grpSpPr>
          <a:xfrm>
            <a:off x="47328" y="-315635"/>
            <a:ext cx="12072663" cy="7173635"/>
            <a:chOff x="119336" y="-315635"/>
            <a:chExt cx="12072663" cy="7173635"/>
          </a:xfrm>
        </p:grpSpPr>
        <p:pic>
          <p:nvPicPr>
            <p:cNvPr id="39" name="图片 38"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40" name="文本框 39"/>
            <p:cNvSpPr txBox="1"/>
            <p:nvPr/>
          </p:nvSpPr>
          <p:spPr>
            <a:xfrm>
              <a:off x="119336" y="332656"/>
              <a:ext cx="3374706"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Data Reprocessing</a:t>
              </a:r>
              <a:endParaRPr lang="zh-CN" altLang="en-US" sz="2800" dirty="0">
                <a:solidFill>
                  <a:schemeClr val="bg1">
                    <a:lumMod val="85000"/>
                  </a:schemeClr>
                </a:solidFill>
                <a:cs typeface="+mn-ea"/>
                <a:sym typeface="+mn-lt"/>
              </a:endParaRPr>
            </a:p>
          </p:txBody>
        </p:sp>
        <p:grpSp>
          <p:nvGrpSpPr>
            <p:cNvPr id="41" name="组合 40"/>
            <p:cNvGrpSpPr/>
            <p:nvPr/>
          </p:nvGrpSpPr>
          <p:grpSpPr>
            <a:xfrm rot="10800000" flipV="1">
              <a:off x="263352" y="984158"/>
              <a:ext cx="11745783" cy="45719"/>
              <a:chOff x="3182554" y="3904019"/>
              <a:chExt cx="5543625" cy="45719"/>
            </a:xfrm>
          </p:grpSpPr>
          <p:sp>
            <p:nvSpPr>
              <p:cNvPr id="43"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42" name="图片 41"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2" name="文本框 1">
            <a:extLst>
              <a:ext uri="{FF2B5EF4-FFF2-40B4-BE49-F238E27FC236}">
                <a16:creationId xmlns:a16="http://schemas.microsoft.com/office/drawing/2014/main" id="{E888D210-BED2-9A47-BF28-874F29C7E35F}"/>
              </a:ext>
            </a:extLst>
          </p:cNvPr>
          <p:cNvSpPr txBox="1"/>
          <p:nvPr/>
        </p:nvSpPr>
        <p:spPr>
          <a:xfrm>
            <a:off x="2642726" y="2672636"/>
            <a:ext cx="742511" cy="343235"/>
          </a:xfrm>
          <a:prstGeom prst="rect">
            <a:avLst/>
          </a:prstGeom>
          <a:noFill/>
        </p:spPr>
        <p:txBody>
          <a:bodyPr wrap="none" rtlCol="0">
            <a:spAutoFit/>
          </a:bodyPr>
          <a:lstStyle/>
          <a:p>
            <a:pPr>
              <a:lnSpc>
                <a:spcPct val="130000"/>
              </a:lnSpc>
            </a:pPr>
            <a:r>
              <a:rPr kumimoji="1" lang="en-US" altLang="zh-CN" sz="1400" dirty="0">
                <a:solidFill>
                  <a:schemeClr val="bg1"/>
                </a:solidFill>
                <a:latin typeface="Arial" panose="020B0604020202020204" pitchFamily="34" charset="0"/>
                <a:ea typeface="微软雅黑" panose="020B0503020204020204" pitchFamily="34" charset="-122"/>
              </a:rPr>
              <a:t>Extract</a:t>
            </a:r>
            <a:endParaRPr kumimoji="1" lang="zh-CN" altLang="en-US" sz="1400" dirty="0">
              <a:solidFill>
                <a:schemeClr val="bg1"/>
              </a:solidFill>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A8FD4468-E5BB-654B-93AC-9EFA3F0500B4}"/>
              </a:ext>
            </a:extLst>
          </p:cNvPr>
          <p:cNvSpPr txBox="1"/>
          <p:nvPr/>
        </p:nvSpPr>
        <p:spPr>
          <a:xfrm>
            <a:off x="4211886" y="2689305"/>
            <a:ext cx="1468672" cy="343235"/>
          </a:xfrm>
          <a:prstGeom prst="rect">
            <a:avLst/>
          </a:prstGeom>
          <a:noFill/>
        </p:spPr>
        <p:txBody>
          <a:bodyPr wrap="none" rtlCol="0">
            <a:spAutoFit/>
          </a:bodyPr>
          <a:lstStyle/>
          <a:p>
            <a:pPr>
              <a:lnSpc>
                <a:spcPct val="130000"/>
              </a:lnSpc>
            </a:pPr>
            <a:r>
              <a:rPr kumimoji="1" lang="en-US" altLang="zh-CN" sz="1400" dirty="0">
                <a:solidFill>
                  <a:schemeClr val="bg1"/>
                </a:solidFill>
                <a:latin typeface="Arial" panose="020B0604020202020204" pitchFamily="34" charset="0"/>
                <a:ea typeface="微软雅黑" panose="020B0503020204020204" pitchFamily="34" charset="-122"/>
              </a:rPr>
              <a:t>Delete duplicate</a:t>
            </a:r>
            <a:endParaRPr kumimoji="1" lang="zh-CN" altLang="en-US" sz="1400" dirty="0">
              <a:solidFill>
                <a:schemeClr val="bg1"/>
              </a:solidFill>
              <a:latin typeface="Arial" panose="020B0604020202020204"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id="{DF09E6FD-CBB7-5945-818A-36DA10D5D00F}"/>
              </a:ext>
            </a:extLst>
          </p:cNvPr>
          <p:cNvSpPr txBox="1"/>
          <p:nvPr/>
        </p:nvSpPr>
        <p:spPr>
          <a:xfrm>
            <a:off x="6398006" y="2696517"/>
            <a:ext cx="652743" cy="343235"/>
          </a:xfrm>
          <a:prstGeom prst="rect">
            <a:avLst/>
          </a:prstGeom>
          <a:noFill/>
        </p:spPr>
        <p:txBody>
          <a:bodyPr wrap="none" rtlCol="0">
            <a:spAutoFit/>
          </a:bodyPr>
          <a:lstStyle/>
          <a:p>
            <a:pPr>
              <a:lnSpc>
                <a:spcPct val="130000"/>
              </a:lnSpc>
            </a:pPr>
            <a:r>
              <a:rPr kumimoji="1" lang="en-US" altLang="zh-CN" sz="1400" dirty="0">
                <a:solidFill>
                  <a:schemeClr val="bg1"/>
                </a:solidFill>
                <a:latin typeface="Arial" panose="020B0604020202020204" pitchFamily="34" charset="0"/>
                <a:ea typeface="微软雅黑" panose="020B0503020204020204" pitchFamily="34" charset="-122"/>
              </a:rPr>
              <a:t>Clean</a:t>
            </a:r>
            <a:endParaRPr kumimoji="1" lang="zh-CN" altLang="en-US" sz="1400" dirty="0">
              <a:solidFill>
                <a:schemeClr val="bg1"/>
              </a:solidFill>
              <a:latin typeface="Arial" panose="020B0604020202020204" pitchFamily="34" charset="0"/>
              <a:ea typeface="微软雅黑" panose="020B0503020204020204" pitchFamily="34" charset="-122"/>
            </a:endParaRPr>
          </a:p>
        </p:txBody>
      </p:sp>
      <p:sp>
        <p:nvSpPr>
          <p:cNvPr id="11" name="文本框 10">
            <a:extLst>
              <a:ext uri="{FF2B5EF4-FFF2-40B4-BE49-F238E27FC236}">
                <a16:creationId xmlns:a16="http://schemas.microsoft.com/office/drawing/2014/main" id="{AE3C0948-502C-AD4B-93DF-28B503AA07EB}"/>
              </a:ext>
            </a:extLst>
          </p:cNvPr>
          <p:cNvSpPr txBox="1"/>
          <p:nvPr/>
        </p:nvSpPr>
        <p:spPr>
          <a:xfrm>
            <a:off x="8203063" y="2716526"/>
            <a:ext cx="612668" cy="343235"/>
          </a:xfrm>
          <a:prstGeom prst="rect">
            <a:avLst/>
          </a:prstGeom>
          <a:noFill/>
        </p:spPr>
        <p:txBody>
          <a:bodyPr wrap="none" rtlCol="0">
            <a:spAutoFit/>
          </a:bodyPr>
          <a:lstStyle/>
          <a:p>
            <a:pPr>
              <a:lnSpc>
                <a:spcPct val="130000"/>
              </a:lnSpc>
            </a:pPr>
            <a:r>
              <a:rPr kumimoji="1" lang="en-US" altLang="zh-CN" sz="1400" dirty="0" err="1">
                <a:solidFill>
                  <a:schemeClr val="bg1"/>
                </a:solidFill>
                <a:latin typeface="Arial" panose="020B0604020202020204" pitchFamily="34" charset="0"/>
                <a:ea typeface="微软雅黑" panose="020B0503020204020204" pitchFamily="34" charset="-122"/>
              </a:rPr>
              <a:t>Fillna</a:t>
            </a:r>
            <a:endParaRPr kumimoji="1" lang="zh-CN" altLang="en-US" sz="1400" dirty="0">
              <a:solidFill>
                <a:schemeClr val="bg1"/>
              </a:solidFill>
              <a:latin typeface="Arial" panose="020B0604020202020204" pitchFamily="34" charset="0"/>
              <a:ea typeface="微软雅黑" panose="020B0503020204020204" pitchFamily="34" charset="-122"/>
            </a:endParaRPr>
          </a:p>
        </p:txBody>
      </p:sp>
      <p:graphicFrame>
        <p:nvGraphicFramePr>
          <p:cNvPr id="3" name="表格 4">
            <a:extLst>
              <a:ext uri="{FF2B5EF4-FFF2-40B4-BE49-F238E27FC236}">
                <a16:creationId xmlns:a16="http://schemas.microsoft.com/office/drawing/2014/main" id="{B55ED710-91B4-F345-B949-D92AD7B4CD37}"/>
              </a:ext>
            </a:extLst>
          </p:cNvPr>
          <p:cNvGraphicFramePr>
            <a:graphicFrameLocks noGrp="1"/>
          </p:cNvGraphicFramePr>
          <p:nvPr>
            <p:extLst>
              <p:ext uri="{D42A27DB-BD31-4B8C-83A1-F6EECF244321}">
                <p14:modId xmlns:p14="http://schemas.microsoft.com/office/powerpoint/2010/main" val="55991603"/>
              </p:ext>
            </p:extLst>
          </p:nvPr>
        </p:nvGraphicFramePr>
        <p:xfrm>
          <a:off x="3569521" y="4653136"/>
          <a:ext cx="4398687" cy="1134163"/>
        </p:xfrm>
        <a:graphic>
          <a:graphicData uri="http://schemas.openxmlformats.org/drawingml/2006/table">
            <a:tbl>
              <a:tblPr firstRow="1" bandRow="1">
                <a:tableStyleId>{F5AB1C69-6EDB-4FF4-983F-18BD219EF322}</a:tableStyleId>
              </a:tblPr>
              <a:tblGrid>
                <a:gridCol w="1158325">
                  <a:extLst>
                    <a:ext uri="{9D8B030D-6E8A-4147-A177-3AD203B41FA5}">
                      <a16:colId xmlns:a16="http://schemas.microsoft.com/office/drawing/2014/main" val="1408867599"/>
                    </a:ext>
                  </a:extLst>
                </a:gridCol>
                <a:gridCol w="1584176">
                  <a:extLst>
                    <a:ext uri="{9D8B030D-6E8A-4147-A177-3AD203B41FA5}">
                      <a16:colId xmlns:a16="http://schemas.microsoft.com/office/drawing/2014/main" val="1617998234"/>
                    </a:ext>
                  </a:extLst>
                </a:gridCol>
                <a:gridCol w="1656186">
                  <a:extLst>
                    <a:ext uri="{9D8B030D-6E8A-4147-A177-3AD203B41FA5}">
                      <a16:colId xmlns:a16="http://schemas.microsoft.com/office/drawing/2014/main" val="1037691089"/>
                    </a:ext>
                  </a:extLst>
                </a:gridCol>
              </a:tblGrid>
              <a:tr h="392483">
                <a:tc>
                  <a:txBody>
                    <a:bodyPr/>
                    <a:lstStyle/>
                    <a:p>
                      <a:endParaRPr lang="zh-CN" altLang="en-US" sz="120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200" dirty="0">
                          <a:solidFill>
                            <a:schemeClr val="bg1"/>
                          </a:solidFill>
                          <a:latin typeface="+mn-lt"/>
                          <a:cs typeface="+mn-ea"/>
                          <a:sym typeface="+mn-lt"/>
                        </a:rPr>
                        <a:t>Admin Job </a:t>
                      </a:r>
                      <a:endParaRPr lang="zh-CN" altLang="en-US" sz="120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altLang="zh-CN" sz="1200" dirty="0">
                          <a:latin typeface="+mn-lt"/>
                        </a:rPr>
                        <a:t>Bank Job</a:t>
                      </a:r>
                      <a:endParaRPr lang="zh-CN" altLang="en-US" sz="120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132442887"/>
                  </a:ext>
                </a:extLst>
              </a:tr>
              <a:tr h="370840">
                <a:tc>
                  <a:txBody>
                    <a:bodyPr/>
                    <a:lstStyle/>
                    <a:p>
                      <a:r>
                        <a:rPr lang="en-US" altLang="zh-CN" sz="1200" dirty="0">
                          <a:solidFill>
                            <a:schemeClr val="bg1"/>
                          </a:solidFill>
                          <a:latin typeface="+mn-lt"/>
                        </a:rPr>
                        <a:t>Row</a:t>
                      </a:r>
                      <a:r>
                        <a:rPr lang="zh-CN" altLang="en-US" sz="1200" dirty="0">
                          <a:solidFill>
                            <a:schemeClr val="bg1"/>
                          </a:solidFill>
                          <a:latin typeface="+mn-lt"/>
                        </a:rPr>
                        <a:t> </a:t>
                      </a:r>
                      <a:r>
                        <a:rPr lang="en-US" altLang="zh-CN" sz="1200" dirty="0">
                          <a:solidFill>
                            <a:schemeClr val="bg1"/>
                          </a:solidFill>
                          <a:latin typeface="+mn-lt"/>
                        </a:rPr>
                        <a:t>Num</a:t>
                      </a:r>
                      <a:endParaRPr lang="zh-CN" altLang="en-US" sz="1200" dirty="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7BBED"/>
                    </a:solidFill>
                  </a:tcPr>
                </a:tc>
                <a:tc>
                  <a:txBody>
                    <a:bodyPr/>
                    <a:lstStyle/>
                    <a:p>
                      <a:pPr algn="ctr"/>
                      <a:r>
                        <a:rPr lang="en-US" altLang="zh-CN" sz="1200" dirty="0">
                          <a:solidFill>
                            <a:schemeClr val="tx1">
                              <a:lumMod val="75000"/>
                            </a:schemeClr>
                          </a:solidFill>
                          <a:latin typeface="+mn-lt"/>
                          <a:cs typeface="+mn-ea"/>
                          <a:sym typeface="+mn-lt"/>
                        </a:rPr>
                        <a:t>2708</a:t>
                      </a:r>
                      <a:endParaRPr lang="zh-CN" altLang="en-US" sz="1200" dirty="0">
                        <a:solidFill>
                          <a:schemeClr val="tx1">
                            <a:lumMod val="75000"/>
                          </a:schemeClr>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solidFill>
                            <a:schemeClr val="tx1">
                              <a:lumMod val="75000"/>
                            </a:schemeClr>
                          </a:solidFill>
                          <a:latin typeface="+mn-lt"/>
                        </a:rPr>
                        <a:t>3597</a:t>
                      </a:r>
                      <a:endParaRPr lang="zh-CN" altLang="en-US" sz="1200" dirty="0">
                        <a:solidFill>
                          <a:schemeClr val="tx1">
                            <a:lumMod val="75000"/>
                          </a:schemeClr>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5516693"/>
                  </a:ext>
                </a:extLst>
              </a:tr>
              <a:tr h="370840">
                <a:tc>
                  <a:txBody>
                    <a:bodyPr/>
                    <a:lstStyle/>
                    <a:p>
                      <a:r>
                        <a:rPr lang="en-US" altLang="zh-CN" sz="1200" dirty="0">
                          <a:solidFill>
                            <a:schemeClr val="bg1"/>
                          </a:solidFill>
                          <a:latin typeface="+mn-lt"/>
                        </a:rPr>
                        <a:t>Column Num</a:t>
                      </a:r>
                      <a:endParaRPr lang="zh-CN" altLang="en-US" sz="12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7BBED"/>
                    </a:solidFill>
                  </a:tcPr>
                </a:tc>
                <a:tc>
                  <a:txBody>
                    <a:bodyPr/>
                    <a:lstStyle/>
                    <a:p>
                      <a:pPr algn="ctr"/>
                      <a:r>
                        <a:rPr lang="en-US" altLang="zh-CN" sz="1200" dirty="0">
                          <a:solidFill>
                            <a:schemeClr val="tx1">
                              <a:lumMod val="75000"/>
                            </a:schemeClr>
                          </a:solidFill>
                          <a:latin typeface="+mn-lt"/>
                        </a:rPr>
                        <a:t>6</a:t>
                      </a:r>
                      <a:endParaRPr lang="zh-CN" altLang="en-US" sz="1200" dirty="0">
                        <a:solidFill>
                          <a:schemeClr val="tx1">
                            <a:lumMod val="75000"/>
                          </a:schemeClr>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dirty="0">
                          <a:solidFill>
                            <a:schemeClr val="tx1">
                              <a:lumMod val="75000"/>
                            </a:schemeClr>
                          </a:solidFill>
                          <a:latin typeface="+mn-lt"/>
                        </a:rPr>
                        <a:t>11</a:t>
                      </a:r>
                      <a:endParaRPr lang="zh-CN" altLang="en-US" sz="1200" dirty="0">
                        <a:solidFill>
                          <a:schemeClr val="tx1">
                            <a:lumMod val="75000"/>
                          </a:schemeClr>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92607371"/>
                  </a:ext>
                </a:extLst>
              </a:tr>
            </a:tbl>
          </a:graphicData>
        </a:graphic>
      </p:graphicFrame>
    </p:spTree>
    <p:extLst>
      <p:ext uri="{BB962C8B-B14F-4D97-AF65-F5344CB8AC3E}">
        <p14:creationId xmlns:p14="http://schemas.microsoft.com/office/powerpoint/2010/main" val="3036192036"/>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117014" y="-315635"/>
            <a:ext cx="12072663" cy="7173635"/>
            <a:chOff x="119336" y="-315635"/>
            <a:chExt cx="12072663" cy="7173635"/>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119336" y="332656"/>
              <a:ext cx="383470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Admin Data</a:t>
              </a:r>
              <a:endParaRPr lang="zh-CN" altLang="en-US" sz="2800" dirty="0">
                <a:solidFill>
                  <a:schemeClr val="bg1">
                    <a:lumMod val="85000"/>
                  </a:schemeClr>
                </a:solidFill>
                <a:cs typeface="+mn-ea"/>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47" name="矩形 46">
            <a:extLst>
              <a:ext uri="{FF2B5EF4-FFF2-40B4-BE49-F238E27FC236}">
                <a16:creationId xmlns:a16="http://schemas.microsoft.com/office/drawing/2014/main" id="{5B4B48F8-DB21-D847-BACE-172FA884CFC1}"/>
              </a:ext>
            </a:extLst>
          </p:cNvPr>
          <p:cNvSpPr/>
          <p:nvPr/>
        </p:nvSpPr>
        <p:spPr>
          <a:xfrm>
            <a:off x="7176120" y="1438721"/>
            <a:ext cx="3461204" cy="461665"/>
          </a:xfrm>
          <a:prstGeom prst="rect">
            <a:avLst/>
          </a:prstGeom>
        </p:spPr>
        <p:txBody>
          <a:bodyPr wrap="none">
            <a:spAutoFit/>
          </a:bodyPr>
          <a:lstStyle/>
          <a:p>
            <a:r>
              <a:rPr lang="en-US" altLang="zh-CN" sz="2400" dirty="0">
                <a:solidFill>
                  <a:schemeClr val="bg1">
                    <a:lumMod val="85000"/>
                  </a:schemeClr>
                </a:solidFill>
                <a:cs typeface="+mn-ea"/>
                <a:sym typeface="+mn-lt"/>
              </a:rPr>
              <a:t>Main Admin Job Titles</a:t>
            </a:r>
            <a:endParaRPr lang="zh-CN" altLang="en-US" sz="2400" dirty="0">
              <a:solidFill>
                <a:schemeClr val="bg1">
                  <a:lumMod val="85000"/>
                </a:schemeClr>
              </a:solidFill>
              <a:cs typeface="+mn-ea"/>
              <a:sym typeface="+mn-lt"/>
            </a:endParaRPr>
          </a:p>
        </p:txBody>
      </p:sp>
      <p:cxnSp>
        <p:nvCxnSpPr>
          <p:cNvPr id="51" name="直接连接符 45">
            <a:extLst>
              <a:ext uri="{FF2B5EF4-FFF2-40B4-BE49-F238E27FC236}">
                <a16:creationId xmlns:a16="http://schemas.microsoft.com/office/drawing/2014/main" id="{B86D620B-862B-EA44-8C1E-C4A64B4C7AB0}"/>
              </a:ext>
            </a:extLst>
          </p:cNvPr>
          <p:cNvCxnSpPr/>
          <p:nvPr/>
        </p:nvCxnSpPr>
        <p:spPr>
          <a:xfrm>
            <a:off x="7946873" y="1878298"/>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descr="图表, 条形图&#10;&#10;描述已自动生成">
            <a:extLst>
              <a:ext uri="{FF2B5EF4-FFF2-40B4-BE49-F238E27FC236}">
                <a16:creationId xmlns:a16="http://schemas.microsoft.com/office/drawing/2014/main" id="{53C7D708-700B-1047-91A0-3FC71D29D0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110" y="3209531"/>
            <a:ext cx="7093798" cy="3194639"/>
          </a:xfrm>
          <a:prstGeom prst="rect">
            <a:avLst/>
          </a:prstGeom>
        </p:spPr>
      </p:pic>
      <p:pic>
        <p:nvPicPr>
          <p:cNvPr id="8" name="图片 7" descr="文本&#10;&#10;描述已自动生成">
            <a:extLst>
              <a:ext uri="{FF2B5EF4-FFF2-40B4-BE49-F238E27FC236}">
                <a16:creationId xmlns:a16="http://schemas.microsoft.com/office/drawing/2014/main" id="{23D2EE76-C447-6E42-8863-0FF72EFE19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894" y="1097682"/>
            <a:ext cx="3662146" cy="1958765"/>
          </a:xfrm>
          <a:prstGeom prst="rect">
            <a:avLst/>
          </a:prstGeom>
        </p:spPr>
      </p:pic>
      <p:sp>
        <p:nvSpPr>
          <p:cNvPr id="62" name="矩形 61">
            <a:extLst>
              <a:ext uri="{FF2B5EF4-FFF2-40B4-BE49-F238E27FC236}">
                <a16:creationId xmlns:a16="http://schemas.microsoft.com/office/drawing/2014/main" id="{92AB5A89-9ACE-A647-ABCB-5EC34EEF05B6}"/>
              </a:ext>
            </a:extLst>
          </p:cNvPr>
          <p:cNvSpPr/>
          <p:nvPr/>
        </p:nvSpPr>
        <p:spPr>
          <a:xfrm>
            <a:off x="7456779" y="2123702"/>
            <a:ext cx="3662146" cy="2416046"/>
          </a:xfrm>
          <a:prstGeom prst="rect">
            <a:avLst/>
          </a:prstGeom>
        </p:spPr>
        <p:txBody>
          <a:bodyPr wrap="square">
            <a:spAutoFit/>
          </a:bodyPr>
          <a:lstStyle/>
          <a:p>
            <a:r>
              <a:rPr lang="en-US" altLang="zh-CN" sz="1400" dirty="0">
                <a:solidFill>
                  <a:schemeClr val="bg1">
                    <a:lumMod val="85000"/>
                  </a:schemeClr>
                </a:solidFill>
                <a:cs typeface="+mn-ea"/>
                <a:sym typeface="+mn-lt"/>
              </a:rPr>
              <a:t>Select the top 10 Admin Job titles</a:t>
            </a:r>
          </a:p>
          <a:p>
            <a:pPr marL="342900" indent="-342900">
              <a:buFont typeface="+mj-lt"/>
              <a:buAutoNum type="arabicPeriod"/>
            </a:pPr>
            <a:r>
              <a:rPr lang="en-US" altLang="zh-CN" sz="1050" b="1" dirty="0">
                <a:solidFill>
                  <a:schemeClr val="bg1"/>
                </a:solidFill>
              </a:rPr>
              <a:t>Executive Assistant</a:t>
            </a:r>
          </a:p>
          <a:p>
            <a:pPr marL="342900" indent="-342900">
              <a:buFont typeface="+mj-lt"/>
              <a:buAutoNum type="arabicPeriod"/>
            </a:pPr>
            <a:r>
              <a:rPr lang="en-US" altLang="zh-CN" sz="1050" b="1" dirty="0">
                <a:solidFill>
                  <a:schemeClr val="bg1"/>
                </a:solidFill>
              </a:rPr>
              <a:t>Temporary Office Roles</a:t>
            </a:r>
          </a:p>
          <a:p>
            <a:pPr marL="342900" indent="-342900">
              <a:buFont typeface="+mj-lt"/>
              <a:buAutoNum type="arabicPeriod"/>
            </a:pPr>
            <a:r>
              <a:rPr lang="en-US" altLang="zh-CN" sz="1050" b="1" dirty="0">
                <a:solidFill>
                  <a:schemeClr val="bg1"/>
                </a:solidFill>
              </a:rPr>
              <a:t>Contracts Administrator</a:t>
            </a:r>
          </a:p>
          <a:p>
            <a:pPr marL="342900" indent="-342900">
              <a:buFont typeface="+mj-lt"/>
              <a:buAutoNum type="arabicPeriod"/>
            </a:pPr>
            <a:r>
              <a:rPr lang="en-US" altLang="zh-CN" sz="1050" b="1" dirty="0">
                <a:solidFill>
                  <a:schemeClr val="bg1"/>
                </a:solidFill>
              </a:rPr>
              <a:t>Team Administrator</a:t>
            </a:r>
          </a:p>
          <a:p>
            <a:pPr marL="342900" indent="-342900">
              <a:buFont typeface="+mj-lt"/>
              <a:buAutoNum type="arabicPeriod"/>
            </a:pPr>
            <a:r>
              <a:rPr lang="en-US" altLang="zh-CN" sz="1050" b="1" dirty="0">
                <a:solidFill>
                  <a:schemeClr val="bg1"/>
                </a:solidFill>
              </a:rPr>
              <a:t>Temp Receptionists/Administrators</a:t>
            </a:r>
          </a:p>
          <a:p>
            <a:pPr marL="342900" indent="-342900">
              <a:buFont typeface="+mj-lt"/>
              <a:buAutoNum type="arabicPeriod"/>
            </a:pPr>
            <a:r>
              <a:rPr lang="en-US" altLang="zh-CN" sz="1050" b="1" dirty="0">
                <a:solidFill>
                  <a:schemeClr val="bg1"/>
                </a:solidFill>
              </a:rPr>
              <a:t>Temporary Service Coordinator</a:t>
            </a:r>
          </a:p>
          <a:p>
            <a:pPr marL="342900" indent="-342900">
              <a:buFont typeface="+mj-lt"/>
              <a:buAutoNum type="arabicPeriod"/>
            </a:pPr>
            <a:r>
              <a:rPr lang="en-US" altLang="zh-CN" sz="1050" b="1" dirty="0">
                <a:solidFill>
                  <a:schemeClr val="bg1"/>
                </a:solidFill>
              </a:rPr>
              <a:t>Graduates with Office Administration Experience</a:t>
            </a:r>
          </a:p>
          <a:p>
            <a:pPr marL="342900" indent="-342900">
              <a:buFont typeface="+mj-lt"/>
              <a:buAutoNum type="arabicPeriod"/>
            </a:pPr>
            <a:r>
              <a:rPr lang="en-US" altLang="zh-CN" sz="1050" b="1" dirty="0">
                <a:solidFill>
                  <a:schemeClr val="bg1"/>
                </a:solidFill>
              </a:rPr>
              <a:t>Experienced Executive &amp; Personal Assistants</a:t>
            </a:r>
          </a:p>
          <a:p>
            <a:pPr marL="342900" indent="-342900">
              <a:buFont typeface="+mj-lt"/>
              <a:buAutoNum type="arabicPeriod"/>
            </a:pPr>
            <a:r>
              <a:rPr lang="en-US" altLang="zh-CN" sz="1050" b="1" dirty="0">
                <a:solidFill>
                  <a:schemeClr val="bg1"/>
                </a:solidFill>
              </a:rPr>
              <a:t>Resource Coordinator - Construction</a:t>
            </a:r>
          </a:p>
          <a:p>
            <a:pPr marL="342900" indent="-342900">
              <a:buFont typeface="+mj-lt"/>
              <a:buAutoNum type="arabicPeriod"/>
            </a:pPr>
            <a:r>
              <a:rPr lang="en-US" altLang="zh-CN" sz="1050" b="1" dirty="0">
                <a:solidFill>
                  <a:schemeClr val="bg1"/>
                </a:solidFill>
              </a:rPr>
              <a:t>Category Manager</a:t>
            </a:r>
          </a:p>
          <a:p>
            <a:r>
              <a:rPr lang="en-US" altLang="zh-CN" sz="1050" b="1" dirty="0">
                <a:solidFill>
                  <a:schemeClr val="bg1"/>
                </a:solidFill>
              </a:rPr>
              <a:t>	             …….</a:t>
            </a:r>
          </a:p>
          <a:p>
            <a:r>
              <a:rPr lang="en-US" altLang="zh-CN" sz="1100" dirty="0">
                <a:solidFill>
                  <a:schemeClr val="bg1"/>
                </a:solidFill>
                <a:cs typeface="+mn-ea"/>
                <a:sym typeface="+mn-lt"/>
              </a:rPr>
              <a:t> </a:t>
            </a:r>
            <a:endParaRPr lang="zh-CN" altLang="en-US" sz="1100" dirty="0">
              <a:solidFill>
                <a:schemeClr val="bg1"/>
              </a:solidFill>
              <a:cs typeface="+mn-ea"/>
              <a:sym typeface="+mn-lt"/>
            </a:endParaRPr>
          </a:p>
        </p:txBody>
      </p:sp>
      <p:sp>
        <p:nvSpPr>
          <p:cNvPr id="63" name="矩形 62">
            <a:extLst>
              <a:ext uri="{FF2B5EF4-FFF2-40B4-BE49-F238E27FC236}">
                <a16:creationId xmlns:a16="http://schemas.microsoft.com/office/drawing/2014/main" id="{D833E492-A6A7-EF4F-8A4C-222E80D433FE}"/>
              </a:ext>
            </a:extLst>
          </p:cNvPr>
          <p:cNvSpPr/>
          <p:nvPr/>
        </p:nvSpPr>
        <p:spPr>
          <a:xfrm>
            <a:off x="7437860" y="4303950"/>
            <a:ext cx="3662146" cy="415498"/>
          </a:xfrm>
          <a:prstGeom prst="rect">
            <a:avLst/>
          </a:prstGeom>
        </p:spPr>
        <p:txBody>
          <a:bodyPr wrap="square">
            <a:spAutoFit/>
          </a:bodyPr>
          <a:lstStyle/>
          <a:p>
            <a:r>
              <a:rPr lang="en-US" altLang="zh-CN" sz="1050" b="1" dirty="0">
                <a:solidFill>
                  <a:schemeClr val="bg1"/>
                </a:solidFill>
              </a:rPr>
              <a:t>(Other job titles with 70 numbers  are not shown in the chart)</a:t>
            </a:r>
          </a:p>
        </p:txBody>
      </p:sp>
      <p:sp>
        <p:nvSpPr>
          <p:cNvPr id="64" name="矩形 63">
            <a:extLst>
              <a:ext uri="{FF2B5EF4-FFF2-40B4-BE49-F238E27FC236}">
                <a16:creationId xmlns:a16="http://schemas.microsoft.com/office/drawing/2014/main" id="{F8482A5C-D1F4-B24A-A24B-7A6BA40816EA}"/>
              </a:ext>
            </a:extLst>
          </p:cNvPr>
          <p:cNvSpPr/>
          <p:nvPr/>
        </p:nvSpPr>
        <p:spPr>
          <a:xfrm>
            <a:off x="7456779" y="5178666"/>
            <a:ext cx="3662146" cy="1146468"/>
          </a:xfrm>
          <a:prstGeom prst="rect">
            <a:avLst/>
          </a:prstGeom>
        </p:spPr>
        <p:txBody>
          <a:bodyPr wrap="square">
            <a:spAutoFit/>
          </a:bodyPr>
          <a:lstStyle/>
          <a:p>
            <a:r>
              <a:rPr lang="en-US" altLang="zh-CN" sz="1400" i="1" dirty="0">
                <a:solidFill>
                  <a:schemeClr val="bg1">
                    <a:lumMod val="85000"/>
                  </a:schemeClr>
                </a:solidFill>
                <a:cs typeface="+mn-ea"/>
                <a:sym typeface="+mn-lt"/>
              </a:rPr>
              <a:t>Background in data:</a:t>
            </a:r>
          </a:p>
          <a:p>
            <a:r>
              <a:rPr lang="en-US" altLang="zh-CN" sz="1050" i="1" dirty="0">
                <a:solidFill>
                  <a:schemeClr val="bg1"/>
                </a:solidFill>
              </a:rPr>
              <a:t>Temporary office roles belong to contract roles, and contract roles’ salary is normally higher than</a:t>
            </a:r>
            <a:r>
              <a:rPr lang="en-US" altLang="zh-CN" sz="1100" i="1" dirty="0">
                <a:solidFill>
                  <a:schemeClr val="bg1"/>
                </a:solidFill>
                <a:cs typeface="+mn-ea"/>
                <a:sym typeface="+mn-lt"/>
              </a:rPr>
              <a:t> full-time roles. In addition, contract roles have high turnover. Thus, the demand for this kind of jobs  will be high.</a:t>
            </a:r>
            <a:endParaRPr lang="zh-CN" altLang="en-US" sz="1100" i="1" dirty="0">
              <a:solidFill>
                <a:schemeClr val="bg1"/>
              </a:solidFill>
              <a:cs typeface="+mn-ea"/>
              <a:sym typeface="+mn-lt"/>
            </a:endParaRPr>
          </a:p>
        </p:txBody>
      </p:sp>
    </p:spTree>
    <p:extLst>
      <p:ext uri="{BB962C8B-B14F-4D97-AF65-F5344CB8AC3E}">
        <p14:creationId xmlns:p14="http://schemas.microsoft.com/office/powerpoint/2010/main" val="1317509512"/>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119336" y="-315635"/>
            <a:ext cx="12072663" cy="7173635"/>
            <a:chOff x="119336" y="-315635"/>
            <a:chExt cx="12072663" cy="7173635"/>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119336" y="332656"/>
              <a:ext cx="383470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Admin Data</a:t>
              </a:r>
              <a:endParaRPr lang="zh-CN" altLang="en-US" sz="2800" dirty="0">
                <a:solidFill>
                  <a:schemeClr val="bg1">
                    <a:lumMod val="85000"/>
                  </a:schemeClr>
                </a:solidFill>
                <a:cs typeface="+mn-ea"/>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47" name="矩形 46">
            <a:extLst>
              <a:ext uri="{FF2B5EF4-FFF2-40B4-BE49-F238E27FC236}">
                <a16:creationId xmlns:a16="http://schemas.microsoft.com/office/drawing/2014/main" id="{5B4B48F8-DB21-D847-BACE-172FA884CFC1}"/>
              </a:ext>
            </a:extLst>
          </p:cNvPr>
          <p:cNvSpPr/>
          <p:nvPr/>
        </p:nvSpPr>
        <p:spPr>
          <a:xfrm>
            <a:off x="7456779" y="1432428"/>
            <a:ext cx="3517951" cy="461665"/>
          </a:xfrm>
          <a:prstGeom prst="rect">
            <a:avLst/>
          </a:prstGeom>
        </p:spPr>
        <p:txBody>
          <a:bodyPr wrap="none">
            <a:spAutoFit/>
          </a:bodyPr>
          <a:lstStyle/>
          <a:p>
            <a:r>
              <a:rPr lang="en-US" altLang="zh-CN" sz="2400" dirty="0">
                <a:solidFill>
                  <a:schemeClr val="bg1">
                    <a:lumMod val="85000"/>
                  </a:schemeClr>
                </a:solidFill>
                <a:cs typeface="+mn-ea"/>
                <a:sym typeface="+mn-lt"/>
              </a:rPr>
              <a:t>Admin Job Categories</a:t>
            </a:r>
            <a:endParaRPr lang="zh-CN" altLang="en-US" sz="2400" dirty="0">
              <a:solidFill>
                <a:schemeClr val="bg1">
                  <a:lumMod val="85000"/>
                </a:schemeClr>
              </a:solidFill>
              <a:cs typeface="+mn-ea"/>
              <a:sym typeface="+mn-lt"/>
            </a:endParaRPr>
          </a:p>
        </p:txBody>
      </p:sp>
      <p:cxnSp>
        <p:nvCxnSpPr>
          <p:cNvPr id="51" name="直接连接符 45">
            <a:extLst>
              <a:ext uri="{FF2B5EF4-FFF2-40B4-BE49-F238E27FC236}">
                <a16:creationId xmlns:a16="http://schemas.microsoft.com/office/drawing/2014/main" id="{B86D620B-862B-EA44-8C1E-C4A64B4C7AB0}"/>
              </a:ext>
            </a:extLst>
          </p:cNvPr>
          <p:cNvCxnSpPr/>
          <p:nvPr/>
        </p:nvCxnSpPr>
        <p:spPr>
          <a:xfrm>
            <a:off x="7946873" y="1878298"/>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92AB5A89-9ACE-A647-ABCB-5EC34EEF05B6}"/>
              </a:ext>
            </a:extLst>
          </p:cNvPr>
          <p:cNvSpPr/>
          <p:nvPr/>
        </p:nvSpPr>
        <p:spPr>
          <a:xfrm>
            <a:off x="7608168" y="2022115"/>
            <a:ext cx="3662146" cy="2254463"/>
          </a:xfrm>
          <a:prstGeom prst="rect">
            <a:avLst/>
          </a:prstGeom>
        </p:spPr>
        <p:txBody>
          <a:bodyPr wrap="square">
            <a:spAutoFit/>
          </a:bodyPr>
          <a:lstStyle/>
          <a:p>
            <a:r>
              <a:rPr lang="en-US" altLang="zh-CN" sz="1400" dirty="0">
                <a:solidFill>
                  <a:schemeClr val="bg1">
                    <a:lumMod val="85000"/>
                  </a:schemeClr>
                </a:solidFill>
                <a:cs typeface="+mn-ea"/>
                <a:sym typeface="+mn-lt"/>
              </a:rPr>
              <a:t>Top categories</a:t>
            </a:r>
          </a:p>
          <a:p>
            <a:pPr marL="342900" indent="-342900">
              <a:buFont typeface="+mj-lt"/>
              <a:buAutoNum type="arabicPeriod"/>
            </a:pPr>
            <a:r>
              <a:rPr lang="en-US" altLang="zh-CN" sz="1050" b="1" dirty="0">
                <a:solidFill>
                  <a:schemeClr val="bg1"/>
                </a:solidFill>
              </a:rPr>
              <a:t>Administrative Assistants</a:t>
            </a:r>
          </a:p>
          <a:p>
            <a:pPr marL="342900" indent="-342900">
              <a:buFont typeface="+mj-lt"/>
              <a:buAutoNum type="arabicPeriod"/>
            </a:pPr>
            <a:r>
              <a:rPr lang="en-US" altLang="zh-CN" sz="1050" b="1" dirty="0">
                <a:solidFill>
                  <a:schemeClr val="bg1"/>
                </a:solidFill>
              </a:rPr>
              <a:t>Unknown</a:t>
            </a:r>
          </a:p>
          <a:p>
            <a:pPr marL="342900" indent="-342900">
              <a:buFont typeface="+mj-lt"/>
              <a:buAutoNum type="arabicPeriod"/>
            </a:pPr>
            <a:r>
              <a:rPr lang="en-US" altLang="zh-CN" sz="1050" b="1" dirty="0">
                <a:solidFill>
                  <a:schemeClr val="bg1"/>
                </a:solidFill>
              </a:rPr>
              <a:t>PA,EA&amp; Secretarial</a:t>
            </a:r>
          </a:p>
          <a:p>
            <a:pPr marL="342900" indent="-342900">
              <a:buFont typeface="+mj-lt"/>
              <a:buAutoNum type="arabicPeriod"/>
            </a:pPr>
            <a:r>
              <a:rPr lang="en-US" altLang="zh-CN" sz="1050" b="1" dirty="0">
                <a:solidFill>
                  <a:schemeClr val="bg1"/>
                </a:solidFill>
              </a:rPr>
              <a:t>Client &amp; Sales Administration</a:t>
            </a:r>
          </a:p>
          <a:p>
            <a:pPr marL="342900" indent="-342900">
              <a:buFont typeface="+mj-lt"/>
              <a:buAutoNum type="arabicPeriod"/>
            </a:pPr>
            <a:r>
              <a:rPr lang="en-US" altLang="zh-CN" sz="1050" b="1" dirty="0">
                <a:solidFill>
                  <a:schemeClr val="bg1"/>
                </a:solidFill>
              </a:rPr>
              <a:t>Receptionists</a:t>
            </a:r>
          </a:p>
          <a:p>
            <a:pPr marL="342900" indent="-342900">
              <a:buFont typeface="+mj-lt"/>
              <a:buAutoNum type="arabicPeriod"/>
            </a:pPr>
            <a:r>
              <a:rPr lang="en-US" altLang="zh-CN" sz="1050" b="1" dirty="0">
                <a:solidFill>
                  <a:schemeClr val="bg1"/>
                </a:solidFill>
              </a:rPr>
              <a:t>Other</a:t>
            </a:r>
          </a:p>
          <a:p>
            <a:pPr marL="342900" indent="-342900">
              <a:buFont typeface="+mj-lt"/>
              <a:buAutoNum type="arabicPeriod"/>
            </a:pPr>
            <a:r>
              <a:rPr lang="en-US" altLang="zh-CN" sz="1050" b="1" dirty="0">
                <a:solidFill>
                  <a:schemeClr val="bg1"/>
                </a:solidFill>
              </a:rPr>
              <a:t>Office Management</a:t>
            </a:r>
          </a:p>
          <a:p>
            <a:pPr marL="342900" indent="-342900">
              <a:buFont typeface="+mj-lt"/>
              <a:buAutoNum type="arabicPeriod"/>
            </a:pPr>
            <a:r>
              <a:rPr lang="en-US" altLang="zh-CN" sz="1050" b="1" dirty="0">
                <a:solidFill>
                  <a:schemeClr val="bg1"/>
                </a:solidFill>
              </a:rPr>
              <a:t>Contracts Administration</a:t>
            </a:r>
          </a:p>
          <a:p>
            <a:pPr marL="342900" indent="-342900">
              <a:buFont typeface="+mj-lt"/>
              <a:buAutoNum type="arabicPeriod"/>
            </a:pPr>
            <a:r>
              <a:rPr lang="en-US" altLang="zh-CN" sz="1050" b="1" dirty="0">
                <a:solidFill>
                  <a:schemeClr val="bg1"/>
                </a:solidFill>
              </a:rPr>
              <a:t>Records Management &amp;  Document Control</a:t>
            </a:r>
          </a:p>
          <a:p>
            <a:pPr marL="342900" indent="-342900">
              <a:buFont typeface="+mj-lt"/>
              <a:buAutoNum type="arabicPeriod"/>
            </a:pPr>
            <a:r>
              <a:rPr lang="en-US" altLang="zh-CN" sz="1050" b="1" dirty="0">
                <a:solidFill>
                  <a:schemeClr val="bg1"/>
                </a:solidFill>
              </a:rPr>
              <a:t>Data Entry &amp; Word Processing</a:t>
            </a:r>
          </a:p>
          <a:p>
            <a:r>
              <a:rPr lang="en-US" altLang="zh-CN" sz="1050" b="1" dirty="0">
                <a:solidFill>
                  <a:schemeClr val="bg1"/>
                </a:solidFill>
              </a:rPr>
              <a:t>	            </a:t>
            </a:r>
          </a:p>
          <a:p>
            <a:r>
              <a:rPr lang="en-US" altLang="zh-CN" sz="1100" dirty="0">
                <a:solidFill>
                  <a:schemeClr val="bg1"/>
                </a:solidFill>
                <a:cs typeface="+mn-ea"/>
                <a:sym typeface="+mn-lt"/>
              </a:rPr>
              <a:t> </a:t>
            </a:r>
            <a:endParaRPr lang="zh-CN" altLang="en-US" sz="1100" dirty="0">
              <a:solidFill>
                <a:schemeClr val="bg1"/>
              </a:solidFill>
              <a:cs typeface="+mn-ea"/>
              <a:sym typeface="+mn-lt"/>
            </a:endParaRPr>
          </a:p>
        </p:txBody>
      </p:sp>
      <p:sp>
        <p:nvSpPr>
          <p:cNvPr id="64" name="矩形 63">
            <a:extLst>
              <a:ext uri="{FF2B5EF4-FFF2-40B4-BE49-F238E27FC236}">
                <a16:creationId xmlns:a16="http://schemas.microsoft.com/office/drawing/2014/main" id="{F8482A5C-D1F4-B24A-A24B-7A6BA40816EA}"/>
              </a:ext>
            </a:extLst>
          </p:cNvPr>
          <p:cNvSpPr/>
          <p:nvPr/>
        </p:nvSpPr>
        <p:spPr>
          <a:xfrm>
            <a:off x="7544994" y="4639555"/>
            <a:ext cx="3879598" cy="1931298"/>
          </a:xfrm>
          <a:prstGeom prst="rect">
            <a:avLst/>
          </a:prstGeom>
        </p:spPr>
        <p:txBody>
          <a:bodyPr wrap="square">
            <a:spAutoFit/>
          </a:bodyPr>
          <a:lstStyle/>
          <a:p>
            <a:r>
              <a:rPr lang="en-US" altLang="zh-CN" sz="1400" i="1" dirty="0">
                <a:solidFill>
                  <a:schemeClr val="bg1">
                    <a:lumMod val="85000"/>
                  </a:schemeClr>
                </a:solidFill>
                <a:cs typeface="+mn-ea"/>
                <a:sym typeface="+mn-lt"/>
              </a:rPr>
              <a:t>Problems in data:</a:t>
            </a:r>
          </a:p>
          <a:p>
            <a:r>
              <a:rPr lang="en-US" altLang="zh-CN" sz="1050" b="1" i="1" dirty="0" err="1">
                <a:solidFill>
                  <a:schemeClr val="bg1"/>
                </a:solidFill>
              </a:rPr>
              <a:t>Unkown</a:t>
            </a:r>
            <a:r>
              <a:rPr lang="en-US" altLang="zh-CN" sz="1050" b="1" i="1" dirty="0">
                <a:solidFill>
                  <a:schemeClr val="bg1"/>
                </a:solidFill>
              </a:rPr>
              <a:t>  classifications  are too much, will cause the indetermination of analyzing the demand of specific  admin jobs. This can be solved by analyzing other columns potential info or introducing</a:t>
            </a:r>
            <a:r>
              <a:rPr lang="zh-CN" altLang="en-US" sz="1050" b="1" i="1" dirty="0">
                <a:solidFill>
                  <a:schemeClr val="bg1"/>
                </a:solidFill>
              </a:rPr>
              <a:t> </a:t>
            </a:r>
            <a:r>
              <a:rPr lang="en-US" altLang="zh-CN" sz="1050" b="1" i="1" dirty="0">
                <a:solidFill>
                  <a:schemeClr val="bg1"/>
                </a:solidFill>
              </a:rPr>
              <a:t>reference data. </a:t>
            </a:r>
          </a:p>
          <a:p>
            <a:endParaRPr lang="en-US" altLang="zh-CN" sz="1050" b="1" i="1" dirty="0">
              <a:solidFill>
                <a:schemeClr val="bg1"/>
              </a:solidFill>
            </a:endParaRPr>
          </a:p>
          <a:p>
            <a:r>
              <a:rPr lang="en-US" altLang="zh-CN" sz="1050" b="1" i="1" dirty="0">
                <a:solidFill>
                  <a:schemeClr val="bg1"/>
                </a:solidFill>
              </a:rPr>
              <a:t>However, the only thing can be studied  from the data is that Administrative Assistants must be the most popular(the scarcest)admin job.</a:t>
            </a:r>
          </a:p>
          <a:p>
            <a:r>
              <a:rPr lang="en-US" altLang="zh-CN" sz="1050" b="1" dirty="0">
                <a:solidFill>
                  <a:schemeClr val="bg1"/>
                </a:solidFill>
              </a:rPr>
              <a:t>	</a:t>
            </a:r>
          </a:p>
          <a:p>
            <a:r>
              <a:rPr lang="en-US" altLang="zh-CN" sz="1100" dirty="0">
                <a:solidFill>
                  <a:schemeClr val="bg1"/>
                </a:solidFill>
                <a:cs typeface="+mn-ea"/>
                <a:sym typeface="+mn-lt"/>
              </a:rPr>
              <a:t> </a:t>
            </a:r>
            <a:endParaRPr lang="zh-CN" altLang="en-US" sz="1100" dirty="0">
              <a:solidFill>
                <a:schemeClr val="bg1"/>
              </a:solidFill>
              <a:cs typeface="+mn-ea"/>
              <a:sym typeface="+mn-lt"/>
            </a:endParaRPr>
          </a:p>
        </p:txBody>
      </p:sp>
      <p:pic>
        <p:nvPicPr>
          <p:cNvPr id="3" name="图片 2" descr="图表, 条形图&#10;&#10;描述已自动生成">
            <a:extLst>
              <a:ext uri="{FF2B5EF4-FFF2-40B4-BE49-F238E27FC236}">
                <a16:creationId xmlns:a16="http://schemas.microsoft.com/office/drawing/2014/main" id="{748E6FDD-1FC7-A149-9398-CB57D0568D95}"/>
              </a:ext>
            </a:extLst>
          </p:cNvPr>
          <p:cNvPicPr>
            <a:picLocks noChangeAspect="1"/>
          </p:cNvPicPr>
          <p:nvPr/>
        </p:nvPicPr>
        <p:blipFill rotWithShape="1">
          <a:blip r:embed="rId7">
            <a:extLst>
              <a:ext uri="{28A0092B-C50C-407E-A947-70E740481C1C}">
                <a14:useLocalDpi xmlns:a14="http://schemas.microsoft.com/office/drawing/2010/main" val="0"/>
              </a:ext>
            </a:extLst>
          </a:blip>
          <a:srcRect l="2160" r="3341"/>
          <a:stretch/>
        </p:blipFill>
        <p:spPr>
          <a:xfrm>
            <a:off x="257272" y="1171836"/>
            <a:ext cx="7146712" cy="3955023"/>
          </a:xfrm>
          <a:prstGeom prst="rect">
            <a:avLst/>
          </a:prstGeom>
        </p:spPr>
      </p:pic>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D34DDEC-F3E6-7044-A229-9128F632797E}"/>
                  </a:ext>
                </a:extLst>
              </p:cNvPr>
              <p:cNvGraphicFramePr>
                <a:graphicFrameLocks noGrp="1"/>
              </p:cNvGraphicFramePr>
              <p:nvPr>
                <p:extLst>
                  <p:ext uri="{D42A27DB-BD31-4B8C-83A1-F6EECF244321}">
                    <p14:modId xmlns:p14="http://schemas.microsoft.com/office/powerpoint/2010/main" val="1170650819"/>
                  </p:ext>
                </p:extLst>
              </p:nvPr>
            </p:nvGraphicFramePr>
            <p:xfrm>
              <a:off x="218385" y="5301208"/>
              <a:ext cx="7146712" cy="897332"/>
            </p:xfrm>
            <a:graphic>
              <a:graphicData uri="http://schemas.openxmlformats.org/drawingml/2006/table">
                <a:tbl>
                  <a:tblPr firstRow="1" bandRow="1">
                    <a:tableStyleId>{5C22544A-7EE6-4342-B048-85BDC9FD1C3A}</a:tableStyleId>
                  </a:tblPr>
                  <a:tblGrid>
                    <a:gridCol w="3573356">
                      <a:extLst>
                        <a:ext uri="{9D8B030D-6E8A-4147-A177-3AD203B41FA5}">
                          <a16:colId xmlns:a16="http://schemas.microsoft.com/office/drawing/2014/main" val="586089198"/>
                        </a:ext>
                      </a:extLst>
                    </a:gridCol>
                    <a:gridCol w="3573356">
                      <a:extLst>
                        <a:ext uri="{9D8B030D-6E8A-4147-A177-3AD203B41FA5}">
                          <a16:colId xmlns:a16="http://schemas.microsoft.com/office/drawing/2014/main" val="2114692860"/>
                        </a:ext>
                      </a:extLst>
                    </a:gridCol>
                  </a:tblGrid>
                  <a:tr h="263943">
                    <a:tc>
                      <a:txBody>
                        <a:bodyPr/>
                        <a:lstStyle/>
                        <a:p>
                          <a:r>
                            <a:rPr lang="en-US" altLang="zh-CN" dirty="0"/>
                            <a:t>Job classification</a:t>
                          </a:r>
                          <a:endParaRPr lang="zh-CN" altLang="en-US" dirty="0"/>
                        </a:p>
                      </a:txBody>
                      <a:tcPr/>
                    </a:tc>
                    <a:tc>
                      <a:txBody>
                        <a:bodyPr/>
                        <a:lstStyle/>
                        <a:p>
                          <a:r>
                            <a:rPr lang="en-US" altLang="zh-CN" dirty="0"/>
                            <a:t>Proportion</a:t>
                          </a:r>
                          <a:endParaRPr lang="zh-CN" altLang="en-US" dirty="0"/>
                        </a:p>
                      </a:txBody>
                      <a:tcPr/>
                    </a:tc>
                    <a:extLst>
                      <a:ext uri="{0D108BD9-81ED-4DB2-BD59-A6C34878D82A}">
                        <a16:rowId xmlns:a16="http://schemas.microsoft.com/office/drawing/2014/main" val="872270734"/>
                      </a:ext>
                    </a:extLst>
                  </a:tr>
                  <a:tr h="300076">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Administrative Assistants </a:t>
                          </a:r>
                          <a:endParaRPr lang="zh-CN" altLang="en-US" sz="1200" b="1" kern="1200" dirty="0">
                            <a:solidFill>
                              <a:schemeClr val="tx1">
                                <a:lumMod val="50000"/>
                              </a:schemeClr>
                            </a:solidFill>
                            <a:latin typeface="+mn-lt"/>
                            <a:ea typeface="+mn-ea"/>
                            <a:cs typeface="+mn-cs"/>
                          </a:endParaRPr>
                        </a:p>
                      </a:txBody>
                      <a:tcPr/>
                    </a:tc>
                    <a:tc>
                      <a:txBody>
                        <a:bodyPr/>
                        <a:lstStyle/>
                        <a:p>
                          <a:r>
                            <a:rPr lang="en-US" altLang="zh-CN" sz="1200" dirty="0"/>
                            <a:t>715/2708</a:t>
                          </a:r>
                          <a14:m>
                            <m:oMath xmlns:m="http://schemas.openxmlformats.org/officeDocument/2006/math">
                              <m:r>
                                <a:rPr lang="en-US" altLang="zh-CN" sz="1200" i="1" smtClean="0">
                                  <a:latin typeface="Cambria Math" panose="02040503050406030204" pitchFamily="18" charset="0"/>
                                  <a:ea typeface="Cambria Math" panose="02040503050406030204" pitchFamily="18" charset="0"/>
                                </a:rPr>
                                <m:t>≈</m:t>
                              </m:r>
                            </m:oMath>
                          </a14:m>
                          <a:r>
                            <a:rPr lang="en-US" altLang="zh-CN" sz="1200" dirty="0"/>
                            <a:t>26.4%</a:t>
                          </a:r>
                          <a:endParaRPr lang="zh-CN" altLang="en-US" sz="1200" dirty="0"/>
                        </a:p>
                      </a:txBody>
                      <a:tcPr/>
                    </a:tc>
                    <a:extLst>
                      <a:ext uri="{0D108BD9-81ED-4DB2-BD59-A6C34878D82A}">
                        <a16:rowId xmlns:a16="http://schemas.microsoft.com/office/drawing/2014/main" val="3940428696"/>
                      </a:ext>
                    </a:extLst>
                  </a:tr>
                  <a:tr h="300076">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Unknown + Other</a:t>
                          </a:r>
                          <a:endParaRPr lang="zh-CN" altLang="en-US" sz="1200" b="1" kern="1200" dirty="0">
                            <a:solidFill>
                              <a:schemeClr val="tx1">
                                <a:lumMod val="50000"/>
                              </a:schemeClr>
                            </a:solidFill>
                            <a:latin typeface="+mn-lt"/>
                            <a:ea typeface="+mn-ea"/>
                            <a:cs typeface="+mn-cs"/>
                          </a:endParaRPr>
                        </a:p>
                      </a:txBody>
                      <a:tcPr/>
                    </a:tc>
                    <a:tc>
                      <a:txBody>
                        <a:bodyPr/>
                        <a:lstStyle/>
                        <a:p>
                          <a:r>
                            <a:rPr lang="en-US" altLang="zh-CN" sz="1200" dirty="0"/>
                            <a:t>(603+116)/2708</a:t>
                          </a:r>
                          <a14:m>
                            <m:oMath xmlns:m="http://schemas.openxmlformats.org/officeDocument/2006/math">
                              <m:r>
                                <a:rPr lang="en-US" altLang="zh-CN" sz="1200" i="1" smtClean="0">
                                  <a:latin typeface="Cambria Math" panose="02040503050406030204" pitchFamily="18" charset="0"/>
                                  <a:ea typeface="Cambria Math" panose="02040503050406030204" pitchFamily="18" charset="0"/>
                                </a:rPr>
                                <m:t>≈</m:t>
                              </m:r>
                            </m:oMath>
                          </a14:m>
                          <a:r>
                            <a:rPr lang="en-US" altLang="zh-CN" sz="1200" dirty="0"/>
                            <a:t>26.5%</a:t>
                          </a:r>
                          <a:endParaRPr lang="zh-CN" altLang="en-US" sz="1200" dirty="0"/>
                        </a:p>
                      </a:txBody>
                      <a:tcPr/>
                    </a:tc>
                    <a:extLst>
                      <a:ext uri="{0D108BD9-81ED-4DB2-BD59-A6C34878D82A}">
                        <a16:rowId xmlns:a16="http://schemas.microsoft.com/office/drawing/2014/main" val="2139290235"/>
                      </a:ext>
                    </a:extLst>
                  </a:tr>
                </a:tbl>
              </a:graphicData>
            </a:graphic>
          </p:graphicFrame>
        </mc:Choice>
        <mc:Fallback xmlns="">
          <p:graphicFrame>
            <p:nvGraphicFramePr>
              <p:cNvPr id="4" name="表格 3">
                <a:extLst>
                  <a:ext uri="{FF2B5EF4-FFF2-40B4-BE49-F238E27FC236}">
                    <a16:creationId xmlns:a16="http://schemas.microsoft.com/office/drawing/2014/main" id="{1D34DDEC-F3E6-7044-A229-9128F632797E}"/>
                  </a:ext>
                </a:extLst>
              </p:cNvPr>
              <p:cNvGraphicFramePr>
                <a:graphicFrameLocks noGrp="1"/>
              </p:cNvGraphicFramePr>
              <p:nvPr>
                <p:extLst>
                  <p:ext uri="{D42A27DB-BD31-4B8C-83A1-F6EECF244321}">
                    <p14:modId xmlns:p14="http://schemas.microsoft.com/office/powerpoint/2010/main" val="1170650819"/>
                  </p:ext>
                </p:extLst>
              </p:nvPr>
            </p:nvGraphicFramePr>
            <p:xfrm>
              <a:off x="218385" y="5301208"/>
              <a:ext cx="7146712" cy="897332"/>
            </p:xfrm>
            <a:graphic>
              <a:graphicData uri="http://schemas.openxmlformats.org/drawingml/2006/table">
                <a:tbl>
                  <a:tblPr firstRow="1" bandRow="1">
                    <a:tableStyleId>{5C22544A-7EE6-4342-B048-85BDC9FD1C3A}</a:tableStyleId>
                  </a:tblPr>
                  <a:tblGrid>
                    <a:gridCol w="3573356">
                      <a:extLst>
                        <a:ext uri="{9D8B030D-6E8A-4147-A177-3AD203B41FA5}">
                          <a16:colId xmlns:a16="http://schemas.microsoft.com/office/drawing/2014/main" val="586089198"/>
                        </a:ext>
                      </a:extLst>
                    </a:gridCol>
                    <a:gridCol w="3573356">
                      <a:extLst>
                        <a:ext uri="{9D8B030D-6E8A-4147-A177-3AD203B41FA5}">
                          <a16:colId xmlns:a16="http://schemas.microsoft.com/office/drawing/2014/main" val="2114692860"/>
                        </a:ext>
                      </a:extLst>
                    </a:gridCol>
                  </a:tblGrid>
                  <a:tr h="297180">
                    <a:tc>
                      <a:txBody>
                        <a:bodyPr/>
                        <a:lstStyle/>
                        <a:p>
                          <a:r>
                            <a:rPr lang="en-US" altLang="zh-CN" dirty="0"/>
                            <a:t>Job classification</a:t>
                          </a:r>
                          <a:endParaRPr lang="zh-CN" altLang="en-US" dirty="0"/>
                        </a:p>
                      </a:txBody>
                      <a:tcPr/>
                    </a:tc>
                    <a:tc>
                      <a:txBody>
                        <a:bodyPr/>
                        <a:lstStyle/>
                        <a:p>
                          <a:r>
                            <a:rPr lang="en-US" altLang="zh-CN" dirty="0"/>
                            <a:t>Proportion</a:t>
                          </a:r>
                          <a:endParaRPr lang="zh-CN" altLang="en-US" dirty="0"/>
                        </a:p>
                      </a:txBody>
                      <a:tcPr/>
                    </a:tc>
                    <a:extLst>
                      <a:ext uri="{0D108BD9-81ED-4DB2-BD59-A6C34878D82A}">
                        <a16:rowId xmlns:a16="http://schemas.microsoft.com/office/drawing/2014/main" val="872270734"/>
                      </a:ext>
                    </a:extLst>
                  </a:tr>
                  <a:tr h="300076">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Administrative Assistants </a:t>
                          </a:r>
                          <a:endParaRPr lang="zh-CN" altLang="en-US" sz="1200" b="1" kern="1200" dirty="0">
                            <a:solidFill>
                              <a:schemeClr val="tx1">
                                <a:lumMod val="50000"/>
                              </a:schemeClr>
                            </a:solidFill>
                            <a:latin typeface="+mn-lt"/>
                            <a:ea typeface="+mn-ea"/>
                            <a:cs typeface="+mn-cs"/>
                          </a:endParaRPr>
                        </a:p>
                      </a:txBody>
                      <a:tcPr/>
                    </a:tc>
                    <a:tc>
                      <a:txBody>
                        <a:bodyPr/>
                        <a:lstStyle/>
                        <a:p>
                          <a:endParaRPr lang="zh-CN"/>
                        </a:p>
                      </a:txBody>
                      <a:tcPr>
                        <a:blipFill>
                          <a:blip r:embed="rId8"/>
                          <a:stretch>
                            <a:fillRect l="-100712" t="-104167" r="-712" b="-104167"/>
                          </a:stretch>
                        </a:blipFill>
                      </a:tcPr>
                    </a:tc>
                    <a:extLst>
                      <a:ext uri="{0D108BD9-81ED-4DB2-BD59-A6C34878D82A}">
                        <a16:rowId xmlns:a16="http://schemas.microsoft.com/office/drawing/2014/main" val="3940428696"/>
                      </a:ext>
                    </a:extLst>
                  </a:tr>
                  <a:tr h="300076">
                    <a:tc>
                      <a:txBody>
                        <a:bodyPr/>
                        <a:lstStyle/>
                        <a:p>
                          <a:pPr marL="0" algn="l" defTabSz="685800" rtl="0" eaLnBrk="1" latinLnBrk="0" hangingPunct="1"/>
                          <a:r>
                            <a:rPr lang="en-US" altLang="zh-CN" sz="1200" b="1" kern="1200" dirty="0">
                              <a:solidFill>
                                <a:schemeClr val="tx1">
                                  <a:lumMod val="50000"/>
                                </a:schemeClr>
                              </a:solidFill>
                              <a:latin typeface="+mn-lt"/>
                              <a:ea typeface="+mn-ea"/>
                              <a:cs typeface="+mn-cs"/>
                            </a:rPr>
                            <a:t>Unknown + Other</a:t>
                          </a:r>
                          <a:endParaRPr lang="zh-CN" altLang="en-US" sz="1200" b="1" kern="1200" dirty="0">
                            <a:solidFill>
                              <a:schemeClr val="tx1">
                                <a:lumMod val="50000"/>
                              </a:schemeClr>
                            </a:solidFill>
                            <a:latin typeface="+mn-lt"/>
                            <a:ea typeface="+mn-ea"/>
                            <a:cs typeface="+mn-cs"/>
                          </a:endParaRPr>
                        </a:p>
                      </a:txBody>
                      <a:tcPr/>
                    </a:tc>
                    <a:tc>
                      <a:txBody>
                        <a:bodyPr/>
                        <a:lstStyle/>
                        <a:p>
                          <a:endParaRPr lang="zh-CN"/>
                        </a:p>
                      </a:txBody>
                      <a:tcPr>
                        <a:blipFill>
                          <a:blip r:embed="rId8"/>
                          <a:stretch>
                            <a:fillRect l="-100712" t="-204167" r="-712" b="-4167"/>
                          </a:stretch>
                        </a:blipFill>
                      </a:tcPr>
                    </a:tc>
                    <a:extLst>
                      <a:ext uri="{0D108BD9-81ED-4DB2-BD59-A6C34878D82A}">
                        <a16:rowId xmlns:a16="http://schemas.microsoft.com/office/drawing/2014/main" val="2139290235"/>
                      </a:ext>
                    </a:extLst>
                  </a:tr>
                </a:tbl>
              </a:graphicData>
            </a:graphic>
          </p:graphicFrame>
        </mc:Fallback>
      </mc:AlternateContent>
      <p:sp>
        <p:nvSpPr>
          <p:cNvPr id="5" name="矩形 4">
            <a:extLst>
              <a:ext uri="{FF2B5EF4-FFF2-40B4-BE49-F238E27FC236}">
                <a16:creationId xmlns:a16="http://schemas.microsoft.com/office/drawing/2014/main" id="{54D3DC60-6378-F240-B808-C15D779FBBE9}"/>
              </a:ext>
            </a:extLst>
          </p:cNvPr>
          <p:cNvSpPr/>
          <p:nvPr/>
        </p:nvSpPr>
        <p:spPr>
          <a:xfrm>
            <a:off x="287705" y="6247688"/>
            <a:ext cx="6096000" cy="415498"/>
          </a:xfrm>
          <a:prstGeom prst="rect">
            <a:avLst/>
          </a:prstGeom>
        </p:spPr>
        <p:txBody>
          <a:bodyPr>
            <a:spAutoFit/>
          </a:bodyPr>
          <a:lstStyle/>
          <a:p>
            <a:pPr lvl="0"/>
            <a:r>
              <a:rPr lang="en-US" altLang="zh-CN" sz="1050" b="1" dirty="0">
                <a:solidFill>
                  <a:srgbClr val="FFFFFF"/>
                </a:solidFill>
              </a:rPr>
              <a:t>The Admin Category - Administrative Assistants has the highest demand, occupying 26.4% job positions</a:t>
            </a:r>
          </a:p>
        </p:txBody>
      </p:sp>
    </p:spTree>
    <p:extLst>
      <p:ext uri="{BB962C8B-B14F-4D97-AF65-F5344CB8AC3E}">
        <p14:creationId xmlns:p14="http://schemas.microsoft.com/office/powerpoint/2010/main" val="316474828"/>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119336" y="-315635"/>
            <a:ext cx="11997052" cy="6791283"/>
            <a:chOff x="119336" y="-315635"/>
            <a:chExt cx="11997052" cy="6791283"/>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119336" y="332656"/>
              <a:ext cx="383470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Admin Data</a:t>
              </a:r>
              <a:endParaRPr lang="zh-CN" altLang="en-US" sz="2800" dirty="0">
                <a:solidFill>
                  <a:schemeClr val="bg1">
                    <a:lumMod val="85000"/>
                  </a:schemeClr>
                </a:solidFill>
                <a:cs typeface="+mn-ea"/>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664331" y="1102432"/>
              <a:ext cx="2452057" cy="5373216"/>
            </a:xfrm>
            <a:prstGeom prst="rect">
              <a:avLst/>
            </a:prstGeom>
          </p:spPr>
        </p:pic>
      </p:grpSp>
      <p:sp>
        <p:nvSpPr>
          <p:cNvPr id="47" name="矩形 46">
            <a:extLst>
              <a:ext uri="{FF2B5EF4-FFF2-40B4-BE49-F238E27FC236}">
                <a16:creationId xmlns:a16="http://schemas.microsoft.com/office/drawing/2014/main" id="{5B4B48F8-DB21-D847-BACE-172FA884CFC1}"/>
              </a:ext>
            </a:extLst>
          </p:cNvPr>
          <p:cNvSpPr/>
          <p:nvPr/>
        </p:nvSpPr>
        <p:spPr>
          <a:xfrm>
            <a:off x="7110574" y="3205149"/>
            <a:ext cx="5068810" cy="369332"/>
          </a:xfrm>
          <a:prstGeom prst="rect">
            <a:avLst/>
          </a:prstGeom>
        </p:spPr>
        <p:txBody>
          <a:bodyPr wrap="square">
            <a:spAutoFit/>
          </a:bodyPr>
          <a:lstStyle/>
          <a:p>
            <a:r>
              <a:rPr lang="en-US" altLang="zh-CN" dirty="0">
                <a:solidFill>
                  <a:schemeClr val="bg1">
                    <a:lumMod val="85000"/>
                  </a:schemeClr>
                </a:solidFill>
                <a:cs typeface="+mn-ea"/>
                <a:sym typeface="+mn-lt"/>
              </a:rPr>
              <a:t>Companies with highest admin job demand</a:t>
            </a:r>
            <a:endParaRPr lang="zh-CN" altLang="en-US" dirty="0">
              <a:solidFill>
                <a:schemeClr val="bg1">
                  <a:lumMod val="85000"/>
                </a:schemeClr>
              </a:solidFill>
              <a:cs typeface="+mn-ea"/>
              <a:sym typeface="+mn-lt"/>
            </a:endParaRPr>
          </a:p>
        </p:txBody>
      </p:sp>
      <p:cxnSp>
        <p:nvCxnSpPr>
          <p:cNvPr id="51" name="直接连接符 45">
            <a:extLst>
              <a:ext uri="{FF2B5EF4-FFF2-40B4-BE49-F238E27FC236}">
                <a16:creationId xmlns:a16="http://schemas.microsoft.com/office/drawing/2014/main" id="{B86D620B-862B-EA44-8C1E-C4A64B4C7AB0}"/>
              </a:ext>
            </a:extLst>
          </p:cNvPr>
          <p:cNvCxnSpPr/>
          <p:nvPr/>
        </p:nvCxnSpPr>
        <p:spPr>
          <a:xfrm>
            <a:off x="8007108" y="3645223"/>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92AB5A89-9ACE-A647-ABCB-5EC34EEF05B6}"/>
              </a:ext>
            </a:extLst>
          </p:cNvPr>
          <p:cNvSpPr/>
          <p:nvPr/>
        </p:nvSpPr>
        <p:spPr>
          <a:xfrm>
            <a:off x="7668403" y="3789040"/>
            <a:ext cx="3662146" cy="1107996"/>
          </a:xfrm>
          <a:prstGeom prst="rect">
            <a:avLst/>
          </a:prstGeom>
        </p:spPr>
        <p:txBody>
          <a:bodyPr wrap="square">
            <a:spAutoFit/>
          </a:bodyPr>
          <a:lstStyle/>
          <a:p>
            <a:r>
              <a:rPr lang="en-US" altLang="zh-CN" sz="1100" dirty="0">
                <a:solidFill>
                  <a:schemeClr val="bg1"/>
                </a:solidFill>
                <a:cs typeface="+mn-ea"/>
                <a:sym typeface="+mn-lt"/>
              </a:rPr>
              <a:t>From bar chart, the top 5 companies providing the most admin job opportunities are all recruitment agencies. This means that admin jobs are popular among agencies, but their end-</a:t>
            </a:r>
            <a:r>
              <a:rPr lang="en-US" altLang="zh-CN" sz="1100" dirty="0" err="1">
                <a:solidFill>
                  <a:schemeClr val="bg1"/>
                </a:solidFill>
                <a:cs typeface="+mn-ea"/>
                <a:sym typeface="+mn-lt"/>
              </a:rPr>
              <a:t>clients’industries</a:t>
            </a:r>
            <a:r>
              <a:rPr lang="en-US" altLang="zh-CN" sz="1100" dirty="0">
                <a:solidFill>
                  <a:schemeClr val="bg1"/>
                </a:solidFill>
                <a:cs typeface="+mn-ea"/>
                <a:sym typeface="+mn-lt"/>
              </a:rPr>
              <a:t> can not be found from this chart. </a:t>
            </a:r>
          </a:p>
          <a:p>
            <a:endParaRPr lang="en-US" altLang="zh-CN" sz="1100" dirty="0">
              <a:solidFill>
                <a:schemeClr val="bg1"/>
              </a:solidFill>
              <a:cs typeface="+mn-ea"/>
              <a:sym typeface="+mn-lt"/>
            </a:endParaRPr>
          </a:p>
        </p:txBody>
      </p:sp>
      <p:pic>
        <p:nvPicPr>
          <p:cNvPr id="3" name="图片 2" descr="图表, 条形图&#10;&#10;描述已自动生成">
            <a:extLst>
              <a:ext uri="{FF2B5EF4-FFF2-40B4-BE49-F238E27FC236}">
                <a16:creationId xmlns:a16="http://schemas.microsoft.com/office/drawing/2014/main" id="{5FACF3B9-F973-4040-8189-3B547E49C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766" y="1578842"/>
            <a:ext cx="6912768" cy="4295001"/>
          </a:xfrm>
          <a:prstGeom prst="rect">
            <a:avLst/>
          </a:prstGeom>
        </p:spPr>
      </p:pic>
    </p:spTree>
    <p:extLst>
      <p:ext uri="{BB962C8B-B14F-4D97-AF65-F5344CB8AC3E}">
        <p14:creationId xmlns:p14="http://schemas.microsoft.com/office/powerpoint/2010/main" val="3953503950"/>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0" y="-336043"/>
            <a:ext cx="12216680" cy="6933395"/>
            <a:chOff x="119336" y="-315635"/>
            <a:chExt cx="12216680" cy="6933395"/>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119336" y="332656"/>
              <a:ext cx="383470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Admin Data</a:t>
              </a:r>
              <a:endParaRPr lang="zh-CN" altLang="en-US" sz="2800" dirty="0">
                <a:solidFill>
                  <a:schemeClr val="bg1">
                    <a:lumMod val="85000"/>
                  </a:schemeClr>
                </a:solidFill>
                <a:cs typeface="+mn-ea"/>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883959" y="1244544"/>
              <a:ext cx="2452057" cy="5373216"/>
            </a:xfrm>
            <a:prstGeom prst="rect">
              <a:avLst/>
            </a:prstGeom>
          </p:spPr>
        </p:pic>
      </p:grpSp>
      <p:sp>
        <p:nvSpPr>
          <p:cNvPr id="47" name="矩形 46">
            <a:extLst>
              <a:ext uri="{FF2B5EF4-FFF2-40B4-BE49-F238E27FC236}">
                <a16:creationId xmlns:a16="http://schemas.microsoft.com/office/drawing/2014/main" id="{5B4B48F8-DB21-D847-BACE-172FA884CFC1}"/>
              </a:ext>
            </a:extLst>
          </p:cNvPr>
          <p:cNvSpPr/>
          <p:nvPr/>
        </p:nvSpPr>
        <p:spPr>
          <a:xfrm>
            <a:off x="7575886" y="2512733"/>
            <a:ext cx="5068810" cy="369332"/>
          </a:xfrm>
          <a:prstGeom prst="rect">
            <a:avLst/>
          </a:prstGeom>
        </p:spPr>
        <p:txBody>
          <a:bodyPr wrap="square">
            <a:spAutoFit/>
          </a:bodyPr>
          <a:lstStyle/>
          <a:p>
            <a:r>
              <a:rPr lang="en-US" altLang="zh-CN" dirty="0">
                <a:solidFill>
                  <a:schemeClr val="bg1">
                    <a:lumMod val="85000"/>
                  </a:schemeClr>
                </a:solidFill>
                <a:cs typeface="+mn-ea"/>
                <a:sym typeface="+mn-lt"/>
              </a:rPr>
              <a:t>More details from company and jobs</a:t>
            </a:r>
            <a:endParaRPr lang="zh-CN" altLang="en-US" dirty="0">
              <a:solidFill>
                <a:schemeClr val="bg1">
                  <a:lumMod val="85000"/>
                </a:schemeClr>
              </a:solidFill>
              <a:cs typeface="+mn-ea"/>
              <a:sym typeface="+mn-lt"/>
            </a:endParaRPr>
          </a:p>
        </p:txBody>
      </p:sp>
      <p:cxnSp>
        <p:nvCxnSpPr>
          <p:cNvPr id="51" name="直接连接符 45">
            <a:extLst>
              <a:ext uri="{FF2B5EF4-FFF2-40B4-BE49-F238E27FC236}">
                <a16:creationId xmlns:a16="http://schemas.microsoft.com/office/drawing/2014/main" id="{B86D620B-862B-EA44-8C1E-C4A64B4C7AB0}"/>
              </a:ext>
            </a:extLst>
          </p:cNvPr>
          <p:cNvCxnSpPr/>
          <p:nvPr/>
        </p:nvCxnSpPr>
        <p:spPr>
          <a:xfrm>
            <a:off x="8535575" y="2882065"/>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92AB5A89-9ACE-A647-ABCB-5EC34EEF05B6}"/>
              </a:ext>
            </a:extLst>
          </p:cNvPr>
          <p:cNvSpPr/>
          <p:nvPr/>
        </p:nvSpPr>
        <p:spPr>
          <a:xfrm>
            <a:off x="7858264" y="3140968"/>
            <a:ext cx="3662146" cy="1277273"/>
          </a:xfrm>
          <a:prstGeom prst="rect">
            <a:avLst/>
          </a:prstGeom>
        </p:spPr>
        <p:txBody>
          <a:bodyPr wrap="square">
            <a:spAutoFit/>
          </a:bodyPr>
          <a:lstStyle/>
          <a:p>
            <a:r>
              <a:rPr lang="en-US" altLang="zh-CN" sz="1100" dirty="0">
                <a:solidFill>
                  <a:schemeClr val="bg1"/>
                </a:solidFill>
                <a:cs typeface="+mn-ea"/>
                <a:sym typeface="+mn-lt"/>
              </a:rPr>
              <a:t>From bar chart, y axis represents the number of demand for jobs, x axis represents the scarcest job titles at the related companies.</a:t>
            </a:r>
            <a:r>
              <a:rPr lang="zh-CN" altLang="en-US" sz="1100" dirty="0">
                <a:solidFill>
                  <a:schemeClr val="bg1"/>
                </a:solidFill>
                <a:cs typeface="+mn-ea"/>
                <a:sym typeface="+mn-lt"/>
              </a:rPr>
              <a:t> </a:t>
            </a:r>
            <a:r>
              <a:rPr lang="en-US" altLang="zh-CN" sz="1100" dirty="0">
                <a:solidFill>
                  <a:schemeClr val="bg1"/>
                </a:solidFill>
                <a:cs typeface="+mn-ea"/>
                <a:sym typeface="+mn-lt"/>
              </a:rPr>
              <a:t>Each chart stands for different companies, the sequence of companies shown depends on the results of the last chapter.</a:t>
            </a:r>
            <a:br>
              <a:rPr lang="en-US" altLang="zh-CN" sz="1100" dirty="0">
                <a:solidFill>
                  <a:schemeClr val="bg1"/>
                </a:solidFill>
                <a:cs typeface="+mn-ea"/>
                <a:sym typeface="+mn-lt"/>
              </a:rPr>
            </a:br>
            <a:endParaRPr lang="zh-CN" altLang="en-US" sz="1100" dirty="0">
              <a:solidFill>
                <a:schemeClr val="bg1"/>
              </a:solidFill>
              <a:cs typeface="+mn-ea"/>
              <a:sym typeface="+mn-lt"/>
            </a:endParaRPr>
          </a:p>
        </p:txBody>
      </p:sp>
      <p:pic>
        <p:nvPicPr>
          <p:cNvPr id="14" name="图片 13" descr="图表, 条形图&#10;&#10;描述已自动生成">
            <a:extLst>
              <a:ext uri="{FF2B5EF4-FFF2-40B4-BE49-F238E27FC236}">
                <a16:creationId xmlns:a16="http://schemas.microsoft.com/office/drawing/2014/main" id="{523C7D53-B294-3147-92FF-8D0B01A32A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073" y="1315575"/>
            <a:ext cx="7451262" cy="5281777"/>
          </a:xfrm>
          <a:prstGeom prst="rect">
            <a:avLst/>
          </a:prstGeom>
        </p:spPr>
      </p:pic>
      <p:sp>
        <p:nvSpPr>
          <p:cNvPr id="15" name="矩形 14">
            <a:extLst>
              <a:ext uri="{FF2B5EF4-FFF2-40B4-BE49-F238E27FC236}">
                <a16:creationId xmlns:a16="http://schemas.microsoft.com/office/drawing/2014/main" id="{521D5481-FB87-D74E-B0B1-1D03650D03F7}"/>
              </a:ext>
            </a:extLst>
          </p:cNvPr>
          <p:cNvSpPr/>
          <p:nvPr/>
        </p:nvSpPr>
        <p:spPr>
          <a:xfrm>
            <a:off x="7858264" y="4616895"/>
            <a:ext cx="3662146" cy="1615827"/>
          </a:xfrm>
          <a:prstGeom prst="rect">
            <a:avLst/>
          </a:prstGeom>
        </p:spPr>
        <p:txBody>
          <a:bodyPr wrap="square">
            <a:spAutoFit/>
          </a:bodyPr>
          <a:lstStyle/>
          <a:p>
            <a:r>
              <a:rPr lang="en-US" altLang="zh-CN" sz="1100" dirty="0">
                <a:solidFill>
                  <a:schemeClr val="bg1"/>
                </a:solidFill>
                <a:cs typeface="+mn-ea"/>
                <a:sym typeface="+mn-lt"/>
              </a:rPr>
              <a:t>From bar chart, y axis represents the number of demand for jobs, x axis represents the scarcest job titles at the related companies.</a:t>
            </a:r>
            <a:r>
              <a:rPr lang="zh-CN" altLang="en-US" sz="1100" dirty="0">
                <a:solidFill>
                  <a:schemeClr val="bg1"/>
                </a:solidFill>
                <a:cs typeface="+mn-ea"/>
                <a:sym typeface="+mn-lt"/>
              </a:rPr>
              <a:t> </a:t>
            </a:r>
            <a:r>
              <a:rPr lang="en-US" altLang="zh-CN" sz="1100" dirty="0">
                <a:solidFill>
                  <a:schemeClr val="bg1"/>
                </a:solidFill>
                <a:cs typeface="+mn-ea"/>
                <a:sym typeface="+mn-lt"/>
              </a:rPr>
              <a:t>Each chart stands for different companies, the sequence of companies shown depends on the results of the last chapter.</a:t>
            </a:r>
          </a:p>
          <a:p>
            <a:endParaRPr lang="en-US" altLang="zh-CN" sz="1100" dirty="0">
              <a:solidFill>
                <a:schemeClr val="bg1"/>
              </a:solidFill>
              <a:cs typeface="+mn-ea"/>
              <a:sym typeface="+mn-lt"/>
            </a:endParaRPr>
          </a:p>
          <a:p>
            <a:br>
              <a:rPr lang="en-US" altLang="zh-CN" sz="1100" dirty="0">
                <a:solidFill>
                  <a:schemeClr val="bg1"/>
                </a:solidFill>
                <a:cs typeface="+mn-ea"/>
                <a:sym typeface="+mn-lt"/>
              </a:rPr>
            </a:br>
            <a:endParaRPr lang="zh-CN" altLang="en-US" sz="1100" dirty="0">
              <a:solidFill>
                <a:schemeClr val="bg1"/>
              </a:solidFill>
              <a:cs typeface="+mn-ea"/>
              <a:sym typeface="+mn-lt"/>
            </a:endParaRPr>
          </a:p>
        </p:txBody>
      </p:sp>
    </p:spTree>
    <p:extLst>
      <p:ext uri="{BB962C8B-B14F-4D97-AF65-F5344CB8AC3E}">
        <p14:creationId xmlns:p14="http://schemas.microsoft.com/office/powerpoint/2010/main" val="2366712483"/>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p:cNvGrpSpPr/>
          <p:nvPr/>
        </p:nvGrpSpPr>
        <p:grpSpPr>
          <a:xfrm>
            <a:off x="119336" y="-315635"/>
            <a:ext cx="12072663" cy="7173635"/>
            <a:chOff x="119336" y="-315635"/>
            <a:chExt cx="12072663" cy="7173635"/>
          </a:xfrm>
        </p:grpSpPr>
        <p:pic>
          <p:nvPicPr>
            <p:cNvPr id="34" name="图片 33" descr="图片包含 就坐, 黑色, 建筑物, 户外&#10;&#10;已生成高可信度的说明"/>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5300000">
              <a:off x="392931" y="-390354"/>
              <a:ext cx="1819802" cy="1969240"/>
            </a:xfrm>
            <a:prstGeom prst="rect">
              <a:avLst/>
            </a:prstGeom>
          </p:spPr>
        </p:pic>
        <p:sp>
          <p:nvSpPr>
            <p:cNvPr id="35" name="文本框 34"/>
            <p:cNvSpPr txBox="1"/>
            <p:nvPr/>
          </p:nvSpPr>
          <p:spPr>
            <a:xfrm>
              <a:off x="119336" y="332656"/>
              <a:ext cx="3834704" cy="523220"/>
            </a:xfrm>
            <a:prstGeom prst="rect">
              <a:avLst/>
            </a:prstGeom>
            <a:noFill/>
          </p:spPr>
          <p:txBody>
            <a:bodyPr wrap="none" rtlCol="0">
              <a:spAutoFit/>
            </a:bodyPr>
            <a:lstStyle/>
            <a:p>
              <a:pPr algn="ctr"/>
              <a:r>
                <a:rPr lang="en-US" altLang="zh-CN" sz="2800" dirty="0">
                  <a:solidFill>
                    <a:schemeClr val="bg1">
                      <a:lumMod val="85000"/>
                    </a:schemeClr>
                  </a:solidFill>
                  <a:cs typeface="+mn-ea"/>
                  <a:sym typeface="+mn-lt"/>
                </a:rPr>
                <a:t>Visualize Admin Data</a:t>
              </a:r>
              <a:endParaRPr lang="zh-CN" altLang="en-US" sz="2800" dirty="0">
                <a:solidFill>
                  <a:schemeClr val="bg1">
                    <a:lumMod val="85000"/>
                  </a:schemeClr>
                </a:solidFill>
                <a:cs typeface="+mn-ea"/>
                <a:sym typeface="+mn-lt"/>
              </a:endParaRP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37" name="图片 36" descr="图片包含 就坐, 黑色, 建筑物, 户外&#10;&#10;已生成高可信度的说明"/>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9739942" y="1484784"/>
              <a:ext cx="2452057" cy="5373216"/>
            </a:xfrm>
            <a:prstGeom prst="rect">
              <a:avLst/>
            </a:prstGeom>
          </p:spPr>
        </p:pic>
      </p:grpSp>
      <p:sp>
        <p:nvSpPr>
          <p:cNvPr id="47" name="矩形 46">
            <a:extLst>
              <a:ext uri="{FF2B5EF4-FFF2-40B4-BE49-F238E27FC236}">
                <a16:creationId xmlns:a16="http://schemas.microsoft.com/office/drawing/2014/main" id="{5B4B48F8-DB21-D847-BACE-172FA884CFC1}"/>
              </a:ext>
            </a:extLst>
          </p:cNvPr>
          <p:cNvSpPr/>
          <p:nvPr/>
        </p:nvSpPr>
        <p:spPr>
          <a:xfrm>
            <a:off x="6962409" y="1342220"/>
            <a:ext cx="4953664" cy="369332"/>
          </a:xfrm>
          <a:prstGeom prst="rect">
            <a:avLst/>
          </a:prstGeom>
        </p:spPr>
        <p:txBody>
          <a:bodyPr wrap="none">
            <a:spAutoFit/>
          </a:bodyPr>
          <a:lstStyle/>
          <a:p>
            <a:r>
              <a:rPr lang="en-US" altLang="zh-CN" dirty="0">
                <a:solidFill>
                  <a:schemeClr val="bg1">
                    <a:lumMod val="85000"/>
                  </a:schemeClr>
                </a:solidFill>
                <a:cs typeface="+mn-ea"/>
                <a:sym typeface="+mn-lt"/>
              </a:rPr>
              <a:t>Distribution Of Salary Of Admin Categories</a:t>
            </a:r>
            <a:endParaRPr lang="zh-CN" altLang="en-US" dirty="0">
              <a:solidFill>
                <a:schemeClr val="bg1">
                  <a:lumMod val="85000"/>
                </a:schemeClr>
              </a:solidFill>
              <a:cs typeface="+mn-ea"/>
              <a:sym typeface="+mn-lt"/>
            </a:endParaRPr>
          </a:p>
        </p:txBody>
      </p:sp>
      <p:cxnSp>
        <p:nvCxnSpPr>
          <p:cNvPr id="51" name="直接连接符 45">
            <a:extLst>
              <a:ext uri="{FF2B5EF4-FFF2-40B4-BE49-F238E27FC236}">
                <a16:creationId xmlns:a16="http://schemas.microsoft.com/office/drawing/2014/main" id="{B86D620B-862B-EA44-8C1E-C4A64B4C7AB0}"/>
              </a:ext>
            </a:extLst>
          </p:cNvPr>
          <p:cNvCxnSpPr/>
          <p:nvPr/>
        </p:nvCxnSpPr>
        <p:spPr>
          <a:xfrm>
            <a:off x="7946873" y="1700808"/>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92AB5A89-9ACE-A647-ABCB-5EC34EEF05B6}"/>
              </a:ext>
            </a:extLst>
          </p:cNvPr>
          <p:cNvSpPr/>
          <p:nvPr/>
        </p:nvSpPr>
        <p:spPr>
          <a:xfrm>
            <a:off x="7608168" y="1700808"/>
            <a:ext cx="3662146" cy="1954381"/>
          </a:xfrm>
          <a:prstGeom prst="rect">
            <a:avLst/>
          </a:prstGeom>
        </p:spPr>
        <p:txBody>
          <a:bodyPr wrap="square">
            <a:spAutoFit/>
          </a:bodyPr>
          <a:lstStyle/>
          <a:p>
            <a:r>
              <a:rPr lang="en-US" altLang="zh-CN" sz="1100" dirty="0">
                <a:solidFill>
                  <a:schemeClr val="bg1"/>
                </a:solidFill>
                <a:cs typeface="+mn-ea"/>
                <a:sym typeface="+mn-lt"/>
              </a:rPr>
              <a:t>From Box Plot, the median minimum salary of all admin jobs is around 60K </a:t>
            </a:r>
          </a:p>
          <a:p>
            <a:endParaRPr lang="en-US" altLang="zh-CN" sz="1100" dirty="0">
              <a:solidFill>
                <a:schemeClr val="bg1"/>
              </a:solidFill>
              <a:cs typeface="+mn-ea"/>
              <a:sym typeface="+mn-lt"/>
            </a:endParaRPr>
          </a:p>
          <a:p>
            <a:r>
              <a:rPr lang="en-US" altLang="zh-CN" sz="1100" dirty="0">
                <a:solidFill>
                  <a:schemeClr val="bg1"/>
                </a:solidFill>
                <a:cs typeface="+mn-ea"/>
                <a:sym typeface="+mn-lt"/>
              </a:rPr>
              <a:t>The scarcest </a:t>
            </a:r>
            <a:r>
              <a:rPr lang="en-US" altLang="zh-CN" sz="1100" dirty="0">
                <a:solidFill>
                  <a:schemeClr val="bg1"/>
                </a:solidFill>
              </a:rPr>
              <a:t>Administrative Assistants position </a:t>
            </a:r>
            <a:r>
              <a:rPr lang="en-US" altLang="zh-CN" sz="1100" dirty="0">
                <a:solidFill>
                  <a:schemeClr val="bg1"/>
                </a:solidFill>
                <a:cs typeface="+mn-ea"/>
                <a:sym typeface="+mn-lt"/>
              </a:rPr>
              <a:t>mentioned in last chapter, its minimum salary rage is between 45000 and 75000. (Most salary is randomly got from Glassdoor.</a:t>
            </a:r>
          </a:p>
          <a:p>
            <a:endParaRPr lang="en-US" altLang="zh-CN" sz="1100" dirty="0">
              <a:solidFill>
                <a:schemeClr val="bg1"/>
              </a:solidFill>
              <a:cs typeface="+mn-ea"/>
              <a:sym typeface="+mn-lt"/>
            </a:endParaRPr>
          </a:p>
          <a:p>
            <a:r>
              <a:rPr lang="en-US" altLang="zh-CN" sz="1100" dirty="0">
                <a:solidFill>
                  <a:schemeClr val="bg1"/>
                </a:solidFill>
                <a:cs typeface="+mn-ea"/>
                <a:sym typeface="+mn-lt"/>
              </a:rPr>
              <a:t>Data entry &amp; Word processing category has the lower median salary, but its range is smallest, means this type of job provides stable package.</a:t>
            </a:r>
            <a:endParaRPr lang="zh-CN" altLang="en-US" sz="1100" dirty="0">
              <a:solidFill>
                <a:schemeClr val="bg1"/>
              </a:solidFill>
              <a:cs typeface="+mn-ea"/>
              <a:sym typeface="+mn-lt"/>
            </a:endParaRPr>
          </a:p>
        </p:txBody>
      </p:sp>
      <p:sp>
        <p:nvSpPr>
          <p:cNvPr id="64" name="矩形 63">
            <a:extLst>
              <a:ext uri="{FF2B5EF4-FFF2-40B4-BE49-F238E27FC236}">
                <a16:creationId xmlns:a16="http://schemas.microsoft.com/office/drawing/2014/main" id="{F8482A5C-D1F4-B24A-A24B-7A6BA40816EA}"/>
              </a:ext>
            </a:extLst>
          </p:cNvPr>
          <p:cNvSpPr/>
          <p:nvPr/>
        </p:nvSpPr>
        <p:spPr>
          <a:xfrm>
            <a:off x="7118414" y="3699029"/>
            <a:ext cx="3879598" cy="954107"/>
          </a:xfrm>
          <a:prstGeom prst="rect">
            <a:avLst/>
          </a:prstGeom>
        </p:spPr>
        <p:txBody>
          <a:bodyPr wrap="square">
            <a:spAutoFit/>
          </a:bodyPr>
          <a:lstStyle/>
          <a:p>
            <a:r>
              <a:rPr lang="en-US" altLang="zh-CN" sz="1400" i="1" dirty="0">
                <a:solidFill>
                  <a:schemeClr val="bg1">
                    <a:lumMod val="85000"/>
                  </a:schemeClr>
                </a:solidFill>
                <a:cs typeface="+mn-ea"/>
                <a:sym typeface="+mn-lt"/>
              </a:rPr>
              <a:t>Problems in data:</a:t>
            </a:r>
          </a:p>
          <a:p>
            <a:r>
              <a:rPr lang="en-US" altLang="zh-CN" sz="1050" b="1" i="1" dirty="0">
                <a:solidFill>
                  <a:schemeClr val="bg1"/>
                </a:solidFill>
              </a:rPr>
              <a:t>Box Plot can find out some outliers. The salary of unknow category is different from others, its highest minimum salary  can reach up to 80K, while its lowest minimum salary can go down to 25K.</a:t>
            </a:r>
            <a:endParaRPr lang="zh-CN" altLang="en-US" sz="1100" dirty="0">
              <a:solidFill>
                <a:schemeClr val="bg1"/>
              </a:solidFill>
              <a:cs typeface="+mn-ea"/>
              <a:sym typeface="+mn-lt"/>
            </a:endParaRPr>
          </a:p>
        </p:txBody>
      </p:sp>
      <p:pic>
        <p:nvPicPr>
          <p:cNvPr id="3" name="图片 2" descr="图表, 箱线图&#10;&#10;描述已自动生成">
            <a:extLst>
              <a:ext uri="{FF2B5EF4-FFF2-40B4-BE49-F238E27FC236}">
                <a16:creationId xmlns:a16="http://schemas.microsoft.com/office/drawing/2014/main" id="{F9AF8A35-15ED-8149-A592-500153290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86" y="1158159"/>
            <a:ext cx="6464300" cy="5562600"/>
          </a:xfrm>
          <a:prstGeom prst="rect">
            <a:avLst/>
          </a:prstGeom>
        </p:spPr>
      </p:pic>
      <p:sp>
        <p:nvSpPr>
          <p:cNvPr id="4" name="文本框 3">
            <a:extLst>
              <a:ext uri="{FF2B5EF4-FFF2-40B4-BE49-F238E27FC236}">
                <a16:creationId xmlns:a16="http://schemas.microsoft.com/office/drawing/2014/main" id="{94020677-1F7D-6142-A9B8-5C2F516EC175}"/>
              </a:ext>
            </a:extLst>
          </p:cNvPr>
          <p:cNvSpPr txBox="1"/>
          <p:nvPr/>
        </p:nvSpPr>
        <p:spPr>
          <a:xfrm>
            <a:off x="7118414" y="5034403"/>
            <a:ext cx="4755217" cy="1747786"/>
          </a:xfrm>
          <a:prstGeom prst="rect">
            <a:avLst/>
          </a:prstGeom>
          <a:noFill/>
        </p:spPr>
        <p:txBody>
          <a:bodyPr wrap="square" rtlCol="0">
            <a:spAutoFit/>
          </a:bodyPr>
          <a:lstStyle/>
          <a:p>
            <a:pPr>
              <a:lnSpc>
                <a:spcPct val="130000"/>
              </a:lnSpc>
            </a:pPr>
            <a:r>
              <a:rPr kumimoji="1" lang="en-US" altLang="zh-CN" sz="1200" dirty="0">
                <a:solidFill>
                  <a:srgbClr val="FF0000"/>
                </a:solidFill>
                <a:latin typeface="Arial" panose="020B0604020202020204" pitchFamily="34" charset="0"/>
                <a:ea typeface="微软雅黑" panose="020B0503020204020204" pitchFamily="34" charset="-122"/>
              </a:rPr>
              <a:t>Background Explanation</a:t>
            </a:r>
          </a:p>
          <a:p>
            <a:pPr>
              <a:lnSpc>
                <a:spcPct val="130000"/>
              </a:lnSpc>
            </a:pPr>
            <a:r>
              <a:rPr kumimoji="1" lang="en-US" altLang="zh-CN" sz="1200" dirty="0">
                <a:solidFill>
                  <a:srgbClr val="FF0000"/>
                </a:solidFill>
                <a:latin typeface="Arial" panose="020B0604020202020204" pitchFamily="34" charset="0"/>
                <a:ea typeface="微软雅黑" panose="020B0503020204020204" pitchFamily="34" charset="-122"/>
              </a:rPr>
              <a:t>In raw data, some jobs like part-time/temporary ones provide hourly rate. In order to show data consistently, I</a:t>
            </a:r>
            <a:r>
              <a:rPr kumimoji="1" lang="zh-CN" altLang="en-US" sz="1200" dirty="0">
                <a:solidFill>
                  <a:srgbClr val="FF0000"/>
                </a:solidFill>
                <a:latin typeface="Arial" panose="020B0604020202020204" pitchFamily="34" charset="0"/>
                <a:ea typeface="微软雅黑" panose="020B0503020204020204" pitchFamily="34" charset="-122"/>
              </a:rPr>
              <a:t> </a:t>
            </a:r>
            <a:r>
              <a:rPr kumimoji="1" lang="en-US" altLang="zh-CN" sz="1200" dirty="0">
                <a:solidFill>
                  <a:srgbClr val="FF0000"/>
                </a:solidFill>
                <a:latin typeface="Arial" panose="020B0604020202020204" pitchFamily="34" charset="0"/>
                <a:ea typeface="微软雅黑" panose="020B0503020204020204" pitchFamily="34" charset="-122"/>
              </a:rPr>
              <a:t>transferred all daily rate into annual salary (calculate by 8 hours* 200 days) when doing data reprocessing. Thus, this will cause some jobs’ salaries are obviously low than the normal ones. </a:t>
            </a:r>
          </a:p>
          <a:p>
            <a:pPr>
              <a:lnSpc>
                <a:spcPct val="130000"/>
              </a:lnSpc>
            </a:pPr>
            <a:r>
              <a:rPr kumimoji="1" lang="en-US" altLang="zh-CN" sz="1200" dirty="0">
                <a:solidFill>
                  <a:srgbClr val="FF0000"/>
                </a:solidFill>
                <a:latin typeface="Arial" panose="020B0604020202020204" pitchFamily="34" charset="0"/>
                <a:ea typeface="微软雅黑" panose="020B0503020204020204" pitchFamily="34" charset="-122"/>
              </a:rPr>
              <a:t>Contract roles’ salary is usually higher than the full-time roles. </a:t>
            </a:r>
            <a:endParaRPr kumimoji="1" lang="zh-CN" altLang="en-US" sz="1200" dirty="0">
              <a:solidFill>
                <a:srgbClr val="FF0000"/>
              </a:solidFill>
              <a:latin typeface="Arial" panose="020B0604020202020204" pitchFamily="34" charset="0"/>
              <a:ea typeface="微软雅黑" panose="020B0503020204020204" pitchFamily="34" charset="-122"/>
            </a:endParaRPr>
          </a:p>
        </p:txBody>
      </p:sp>
      <p:sp>
        <p:nvSpPr>
          <p:cNvPr id="5" name="下箭头 4">
            <a:extLst>
              <a:ext uri="{FF2B5EF4-FFF2-40B4-BE49-F238E27FC236}">
                <a16:creationId xmlns:a16="http://schemas.microsoft.com/office/drawing/2014/main" id="{A8B3B4D8-68DD-B042-92A7-3E70CE568355}"/>
              </a:ext>
            </a:extLst>
          </p:cNvPr>
          <p:cNvSpPr/>
          <p:nvPr/>
        </p:nvSpPr>
        <p:spPr>
          <a:xfrm>
            <a:off x="9092422" y="4676749"/>
            <a:ext cx="594878" cy="438092"/>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0817955"/>
      </p:ext>
    </p:extLst>
  </p:cSld>
  <p:clrMapOvr>
    <a:masterClrMapping/>
  </p:clrMapOvr>
  <mc:AlternateContent xmlns:mc="http://schemas.openxmlformats.org/markup-compatibility/2006" xmlns:p14="http://schemas.microsoft.com/office/powerpoint/2010/main">
    <mc:Choice Requires="p14">
      <p:transition spd="slow" p14:dur="1600" advTm="6600">
        <p:blinds dir="vert"/>
      </p:transition>
    </mc:Choice>
    <mc:Fallback xmlns="">
      <p:transition spd="slow" advTm="6600">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TIMING" val="|0.2"/>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4x1x00fv">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11890</TotalTime>
  <Words>1698</Words>
  <Application>Microsoft Macintosh PowerPoint</Application>
  <PresentationFormat>宽屏</PresentationFormat>
  <Paragraphs>276</Paragraphs>
  <Slides>22</Slides>
  <Notes>14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22</vt:i4>
      </vt:variant>
    </vt:vector>
  </HeadingPairs>
  <TitlesOfParts>
    <vt:vector size="31" baseType="lpstr">
      <vt:lpstr>等线</vt:lpstr>
      <vt:lpstr>微软雅黑</vt:lpstr>
      <vt:lpstr>幼圆</vt:lpstr>
      <vt:lpstr>Arial</vt:lpstr>
      <vt:lpstr>Calibri</vt:lpstr>
      <vt:lpstr>Cambria Math</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互联网大数据</dc:title>
  <dc:creator>第一PPT</dc:creator>
  <cp:keywords>www.1ppt.com</cp:keywords>
  <dc:description>www.1ppt.com</dc:description>
  <cp:lastModifiedBy>Qiuyan Jiang</cp:lastModifiedBy>
  <cp:revision>184</cp:revision>
  <dcterms:created xsi:type="dcterms:W3CDTF">2017-02-20T09:50:07Z</dcterms:created>
  <dcterms:modified xsi:type="dcterms:W3CDTF">2021-07-02T10:21:14Z</dcterms:modified>
</cp:coreProperties>
</file>